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Lst>
  <p:notesMasterIdLst>
    <p:notesMasterId r:id="rId3"/>
  </p:notesMasterIdLst>
  <p:sldIdLst>
    <p:sldId id="258" r:id="rId2"/>
  </p:sldIdLst>
  <p:sldSz cx="6858000" cy="9906000" type="A4"/>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MHS 5 yr Learning journey" id="{2D653BDF-185D-4E77-A456-CD796C8DEAE4}">
          <p14:sldIdLst>
            <p14:sldId id="258"/>
          </p14:sldIdLst>
        </p14:section>
        <p14:section name="Year 11 Learning journey" id="{966B46E5-432C-42C1-A894-0D98B9A937F5}">
          <p14:sldIdLst/>
        </p14:section>
        <p14:section name="Year 10 Learning journey" id="{1BA0622F-A4FC-43C8-B491-0C0BF0B418D0}">
          <p14:sldIdLst/>
        </p14:section>
        <p14:section name="Year 9 Learning journey" id="{0423600F-2DD3-4FA3-8E96-F73B8483ABF6}">
          <p14:sldIdLst/>
        </p14:section>
        <p14:section name="Year 8 Learning journey" id="{5A9D85C0-74AE-4DF9-A1D0-5733CAD502E3}">
          <p14:sldIdLst/>
        </p14:section>
        <p14:section name="Year 7 Learning journey" id="{A955D0CF-0037-4284-8532-F2521BBE639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FF"/>
    <a:srgbClr val="FFCCFF"/>
    <a:srgbClr val="FF99FF"/>
    <a:srgbClr val="FF66CC"/>
    <a:srgbClr val="FF00FF"/>
    <a:srgbClr val="FF5050"/>
    <a:srgbClr val="F53D3D"/>
    <a:srgbClr val="FF33CC"/>
    <a:srgbClr val="FF9933"/>
    <a:srgbClr val="66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13" autoAdjust="0"/>
    <p:restoredTop sz="93883" autoAdjust="0"/>
  </p:normalViewPr>
  <p:slideViewPr>
    <p:cSldViewPr snapToGrid="0">
      <p:cViewPr varScale="1">
        <p:scale>
          <a:sx n="79" d="100"/>
          <a:sy n="79" d="100"/>
        </p:scale>
        <p:origin x="3450" y="168"/>
      </p:cViewPr>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 y="0"/>
            <a:ext cx="2945659" cy="498056"/>
          </a:xfrm>
          <a:prstGeom prst="rect">
            <a:avLst/>
          </a:prstGeom>
        </p:spPr>
        <p:txBody>
          <a:bodyPr vert="horz" lIns="91405" tIns="45703" rIns="91405" bIns="45703" rtlCol="0"/>
          <a:lstStyle>
            <a:lvl1pPr algn="l">
              <a:defRPr sz="1200"/>
            </a:lvl1pPr>
          </a:lstStyle>
          <a:p>
            <a:endParaRPr lang="en-GB"/>
          </a:p>
        </p:txBody>
      </p:sp>
      <p:sp>
        <p:nvSpPr>
          <p:cNvPr id="3" name="Date Placeholder 2"/>
          <p:cNvSpPr>
            <a:spLocks noGrp="1"/>
          </p:cNvSpPr>
          <p:nvPr>
            <p:ph type="dt" idx="1"/>
          </p:nvPr>
        </p:nvSpPr>
        <p:spPr>
          <a:xfrm>
            <a:off x="3850448" y="0"/>
            <a:ext cx="2945659" cy="498056"/>
          </a:xfrm>
          <a:prstGeom prst="rect">
            <a:avLst/>
          </a:prstGeom>
        </p:spPr>
        <p:txBody>
          <a:bodyPr vert="horz" lIns="91405" tIns="45703" rIns="91405" bIns="45703" rtlCol="0"/>
          <a:lstStyle>
            <a:lvl1pPr algn="r">
              <a:defRPr sz="1200"/>
            </a:lvl1pPr>
          </a:lstStyle>
          <a:p>
            <a:fld id="{711012F8-B353-4FD4-809E-1A0EE1DF5639}" type="datetimeFigureOut">
              <a:rPr lang="en-GB" smtClean="0"/>
              <a:t>25/10/2023</a:t>
            </a:fld>
            <a:endParaRPr lang="en-GB"/>
          </a:p>
        </p:txBody>
      </p:sp>
      <p:sp>
        <p:nvSpPr>
          <p:cNvPr id="4" name="Slide Image Placeholder 3"/>
          <p:cNvSpPr>
            <a:spLocks noGrp="1" noRot="1" noChangeAspect="1"/>
          </p:cNvSpPr>
          <p:nvPr>
            <p:ph type="sldImg" idx="2"/>
          </p:nvPr>
        </p:nvSpPr>
        <p:spPr>
          <a:xfrm>
            <a:off x="2239963" y="1241425"/>
            <a:ext cx="2317750" cy="3349625"/>
          </a:xfrm>
          <a:prstGeom prst="rect">
            <a:avLst/>
          </a:prstGeom>
          <a:noFill/>
          <a:ln w="12700">
            <a:solidFill>
              <a:prstClr val="black"/>
            </a:solidFill>
          </a:ln>
        </p:spPr>
        <p:txBody>
          <a:bodyPr vert="horz" lIns="91405" tIns="45703" rIns="91405" bIns="45703"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05" tIns="45703" rIns="91405" bIns="45703"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5" y="9428584"/>
            <a:ext cx="2945659" cy="498055"/>
          </a:xfrm>
          <a:prstGeom prst="rect">
            <a:avLst/>
          </a:prstGeom>
        </p:spPr>
        <p:txBody>
          <a:bodyPr vert="horz" lIns="91405" tIns="45703" rIns="91405" bIns="45703" rtlCol="0" anchor="b"/>
          <a:lstStyle>
            <a:lvl1pPr algn="l">
              <a:defRPr sz="1200"/>
            </a:lvl1pPr>
          </a:lstStyle>
          <a:p>
            <a:endParaRPr lang="en-GB"/>
          </a:p>
        </p:txBody>
      </p:sp>
      <p:sp>
        <p:nvSpPr>
          <p:cNvPr id="7" name="Slide Number Placeholder 6"/>
          <p:cNvSpPr>
            <a:spLocks noGrp="1"/>
          </p:cNvSpPr>
          <p:nvPr>
            <p:ph type="sldNum" sz="quarter" idx="5"/>
          </p:nvPr>
        </p:nvSpPr>
        <p:spPr>
          <a:xfrm>
            <a:off x="3850448" y="9428584"/>
            <a:ext cx="2945659" cy="498055"/>
          </a:xfrm>
          <a:prstGeom prst="rect">
            <a:avLst/>
          </a:prstGeom>
        </p:spPr>
        <p:txBody>
          <a:bodyPr vert="horz" lIns="91405" tIns="45703" rIns="91405" bIns="45703" rtlCol="0" anchor="b"/>
          <a:lstStyle>
            <a:lvl1pPr algn="r">
              <a:defRPr sz="1200"/>
            </a:lvl1pPr>
          </a:lstStyle>
          <a:p>
            <a:fld id="{E3855154-0352-4D42-BAEE-EF8975965072}" type="slidenum">
              <a:rPr lang="en-GB" smtClean="0"/>
              <a:t>‹#›</a:t>
            </a:fld>
            <a:endParaRPr lang="en-GB"/>
          </a:p>
        </p:txBody>
      </p:sp>
    </p:spTree>
    <p:extLst>
      <p:ext uri="{BB962C8B-B14F-4D97-AF65-F5344CB8AC3E}">
        <p14:creationId xmlns:p14="http://schemas.microsoft.com/office/powerpoint/2010/main" val="40592997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3855154-0352-4D42-BAEE-EF8975965072}" type="slidenum">
              <a:rPr lang="en-GB" smtClean="0"/>
              <a:t>1</a:t>
            </a:fld>
            <a:endParaRPr lang="en-GB"/>
          </a:p>
        </p:txBody>
      </p:sp>
    </p:spTree>
    <p:extLst>
      <p:ext uri="{BB962C8B-B14F-4D97-AF65-F5344CB8AC3E}">
        <p14:creationId xmlns:p14="http://schemas.microsoft.com/office/powerpoint/2010/main" val="4607087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39C3B8-75C6-4837-996B-1D19E72809DB}"/>
              </a:ext>
            </a:extLst>
          </p:cNvPr>
          <p:cNvSpPr>
            <a:spLocks noGrp="1"/>
          </p:cNvSpPr>
          <p:nvPr>
            <p:ph type="ctrTitle"/>
          </p:nvPr>
        </p:nvSpPr>
        <p:spPr>
          <a:xfrm>
            <a:off x="857250" y="1621191"/>
            <a:ext cx="5143500" cy="3448756"/>
          </a:xfrm>
        </p:spPr>
        <p:txBody>
          <a:bodyPr anchor="b"/>
          <a:lstStyle>
            <a:lvl1pPr algn="ctr">
              <a:defRPr sz="3375"/>
            </a:lvl1pPr>
          </a:lstStyle>
          <a:p>
            <a:r>
              <a:rPr lang="en-US"/>
              <a:t>Click to edit Master title style</a:t>
            </a:r>
            <a:endParaRPr lang="en-GB"/>
          </a:p>
        </p:txBody>
      </p:sp>
      <p:sp>
        <p:nvSpPr>
          <p:cNvPr id="3" name="Subtitle 2">
            <a:extLst>
              <a:ext uri="{FF2B5EF4-FFF2-40B4-BE49-F238E27FC236}">
                <a16:creationId xmlns:a16="http://schemas.microsoft.com/office/drawing/2014/main" id="{827139EC-76BF-41AB-8B26-9B3F49ECC168}"/>
              </a:ext>
            </a:extLst>
          </p:cNvPr>
          <p:cNvSpPr>
            <a:spLocks noGrp="1"/>
          </p:cNvSpPr>
          <p:nvPr>
            <p:ph type="subTitle" idx="1"/>
          </p:nvPr>
        </p:nvSpPr>
        <p:spPr>
          <a:xfrm>
            <a:off x="857250" y="5202944"/>
            <a:ext cx="5143500" cy="2391656"/>
          </a:xfrm>
        </p:spPr>
        <p:txBody>
          <a:bodyPr/>
          <a:lstStyle>
            <a:lvl1pPr marL="0" indent="0" algn="ctr">
              <a:buNone/>
              <a:defRPr sz="135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93CC8919-B610-4089-82B6-0D2654B3EC4A}"/>
              </a:ext>
            </a:extLst>
          </p:cNvPr>
          <p:cNvSpPr>
            <a:spLocks noGrp="1"/>
          </p:cNvSpPr>
          <p:nvPr>
            <p:ph type="dt" sz="half" idx="10"/>
          </p:nvPr>
        </p:nvSpPr>
        <p:spPr/>
        <p:txBody>
          <a:bodyPr/>
          <a:lstStyle/>
          <a:p>
            <a:fld id="{65586AE5-59D7-4512-8685-A3422154952A}" type="datetimeFigureOut">
              <a:rPr lang="en-GB" smtClean="0"/>
              <a:t>25/10/2023</a:t>
            </a:fld>
            <a:endParaRPr lang="en-GB"/>
          </a:p>
        </p:txBody>
      </p:sp>
      <p:sp>
        <p:nvSpPr>
          <p:cNvPr id="5" name="Footer Placeholder 4">
            <a:extLst>
              <a:ext uri="{FF2B5EF4-FFF2-40B4-BE49-F238E27FC236}">
                <a16:creationId xmlns:a16="http://schemas.microsoft.com/office/drawing/2014/main" id="{766293EE-192D-4B12-9C3E-C9A58A2CF6E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9D41A2E-A5F0-4048-BD88-C8E8D7E09734}"/>
              </a:ext>
            </a:extLst>
          </p:cNvPr>
          <p:cNvSpPr>
            <a:spLocks noGrp="1"/>
          </p:cNvSpPr>
          <p:nvPr>
            <p:ph type="sldNum" sz="quarter" idx="12"/>
          </p:nvPr>
        </p:nvSpPr>
        <p:spPr/>
        <p:txBody>
          <a:bodyPr/>
          <a:lstStyle/>
          <a:p>
            <a:fld id="{09D14E48-3C66-42CD-83C0-2EAA38B859D6}" type="slidenum">
              <a:rPr lang="en-GB" smtClean="0"/>
              <a:t>‹#›</a:t>
            </a:fld>
            <a:endParaRPr lang="en-GB"/>
          </a:p>
        </p:txBody>
      </p:sp>
    </p:spTree>
    <p:extLst>
      <p:ext uri="{BB962C8B-B14F-4D97-AF65-F5344CB8AC3E}">
        <p14:creationId xmlns:p14="http://schemas.microsoft.com/office/powerpoint/2010/main" val="19783195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A5EBB5-F6C4-45AE-A918-B52FF0DD8AED}"/>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CB1FD67-FDD6-42C4-A822-2A4F33A0661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0850B8E-A498-44AA-B3FB-F2B0F5B6C140}"/>
              </a:ext>
            </a:extLst>
          </p:cNvPr>
          <p:cNvSpPr>
            <a:spLocks noGrp="1"/>
          </p:cNvSpPr>
          <p:nvPr>
            <p:ph type="dt" sz="half" idx="10"/>
          </p:nvPr>
        </p:nvSpPr>
        <p:spPr/>
        <p:txBody>
          <a:bodyPr/>
          <a:lstStyle/>
          <a:p>
            <a:fld id="{65586AE5-59D7-4512-8685-A3422154952A}" type="datetimeFigureOut">
              <a:rPr lang="en-GB" smtClean="0"/>
              <a:t>25/10/2023</a:t>
            </a:fld>
            <a:endParaRPr lang="en-GB"/>
          </a:p>
        </p:txBody>
      </p:sp>
      <p:sp>
        <p:nvSpPr>
          <p:cNvPr id="5" name="Footer Placeholder 4">
            <a:extLst>
              <a:ext uri="{FF2B5EF4-FFF2-40B4-BE49-F238E27FC236}">
                <a16:creationId xmlns:a16="http://schemas.microsoft.com/office/drawing/2014/main" id="{DFF5AAD8-E8F6-423B-B36B-CB4BEA2F827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1A3BAAA-BCB5-4D2A-B93E-0D95F6628B51}"/>
              </a:ext>
            </a:extLst>
          </p:cNvPr>
          <p:cNvSpPr>
            <a:spLocks noGrp="1"/>
          </p:cNvSpPr>
          <p:nvPr>
            <p:ph type="sldNum" sz="quarter" idx="12"/>
          </p:nvPr>
        </p:nvSpPr>
        <p:spPr/>
        <p:txBody>
          <a:bodyPr/>
          <a:lstStyle/>
          <a:p>
            <a:fld id="{09D14E48-3C66-42CD-83C0-2EAA38B859D6}" type="slidenum">
              <a:rPr lang="en-GB" smtClean="0"/>
              <a:t>‹#›</a:t>
            </a:fld>
            <a:endParaRPr lang="en-GB"/>
          </a:p>
        </p:txBody>
      </p:sp>
    </p:spTree>
    <p:extLst>
      <p:ext uri="{BB962C8B-B14F-4D97-AF65-F5344CB8AC3E}">
        <p14:creationId xmlns:p14="http://schemas.microsoft.com/office/powerpoint/2010/main" val="38464584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BCBD5E9-6CC0-4290-8EF1-93F912C74350}"/>
              </a:ext>
            </a:extLst>
          </p:cNvPr>
          <p:cNvSpPr>
            <a:spLocks noGrp="1"/>
          </p:cNvSpPr>
          <p:nvPr>
            <p:ph type="title" orient="vert"/>
          </p:nvPr>
        </p:nvSpPr>
        <p:spPr>
          <a:xfrm>
            <a:off x="4907756" y="527403"/>
            <a:ext cx="1478756" cy="8394877"/>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FA851F5-0E05-4FBE-8344-9913AFD4AFF4}"/>
              </a:ext>
            </a:extLst>
          </p:cNvPr>
          <p:cNvSpPr>
            <a:spLocks noGrp="1"/>
          </p:cNvSpPr>
          <p:nvPr>
            <p:ph type="body" orient="vert" idx="1"/>
          </p:nvPr>
        </p:nvSpPr>
        <p:spPr>
          <a:xfrm>
            <a:off x="471487"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A9FE80B-812B-4EBC-A6F5-3AE636E87E5C}"/>
              </a:ext>
            </a:extLst>
          </p:cNvPr>
          <p:cNvSpPr>
            <a:spLocks noGrp="1"/>
          </p:cNvSpPr>
          <p:nvPr>
            <p:ph type="dt" sz="half" idx="10"/>
          </p:nvPr>
        </p:nvSpPr>
        <p:spPr/>
        <p:txBody>
          <a:bodyPr/>
          <a:lstStyle/>
          <a:p>
            <a:fld id="{65586AE5-59D7-4512-8685-A3422154952A}" type="datetimeFigureOut">
              <a:rPr lang="en-GB" smtClean="0"/>
              <a:t>25/10/2023</a:t>
            </a:fld>
            <a:endParaRPr lang="en-GB"/>
          </a:p>
        </p:txBody>
      </p:sp>
      <p:sp>
        <p:nvSpPr>
          <p:cNvPr id="5" name="Footer Placeholder 4">
            <a:extLst>
              <a:ext uri="{FF2B5EF4-FFF2-40B4-BE49-F238E27FC236}">
                <a16:creationId xmlns:a16="http://schemas.microsoft.com/office/drawing/2014/main" id="{DBC996BA-2F0B-4174-8130-89947EF1B8E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5428CC0-BF77-48BF-9D24-97D1833711CC}"/>
              </a:ext>
            </a:extLst>
          </p:cNvPr>
          <p:cNvSpPr>
            <a:spLocks noGrp="1"/>
          </p:cNvSpPr>
          <p:nvPr>
            <p:ph type="sldNum" sz="quarter" idx="12"/>
          </p:nvPr>
        </p:nvSpPr>
        <p:spPr/>
        <p:txBody>
          <a:bodyPr/>
          <a:lstStyle/>
          <a:p>
            <a:fld id="{09D14E48-3C66-42CD-83C0-2EAA38B859D6}" type="slidenum">
              <a:rPr lang="en-GB" smtClean="0"/>
              <a:t>‹#›</a:t>
            </a:fld>
            <a:endParaRPr lang="en-GB"/>
          </a:p>
        </p:txBody>
      </p:sp>
    </p:spTree>
    <p:extLst>
      <p:ext uri="{BB962C8B-B14F-4D97-AF65-F5344CB8AC3E}">
        <p14:creationId xmlns:p14="http://schemas.microsoft.com/office/powerpoint/2010/main" val="20085728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436BC-A765-4EA4-A4D2-71649ED542A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9B31296-7062-4CC8-949D-D50C90A1870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61475AD-CD5E-44ED-BFCC-8005A020ADA0}"/>
              </a:ext>
            </a:extLst>
          </p:cNvPr>
          <p:cNvSpPr>
            <a:spLocks noGrp="1"/>
          </p:cNvSpPr>
          <p:nvPr>
            <p:ph type="dt" sz="half" idx="10"/>
          </p:nvPr>
        </p:nvSpPr>
        <p:spPr/>
        <p:txBody>
          <a:bodyPr/>
          <a:lstStyle/>
          <a:p>
            <a:fld id="{65586AE5-59D7-4512-8685-A3422154952A}" type="datetimeFigureOut">
              <a:rPr lang="en-GB" smtClean="0"/>
              <a:t>25/10/2023</a:t>
            </a:fld>
            <a:endParaRPr lang="en-GB"/>
          </a:p>
        </p:txBody>
      </p:sp>
      <p:sp>
        <p:nvSpPr>
          <p:cNvPr id="5" name="Footer Placeholder 4">
            <a:extLst>
              <a:ext uri="{FF2B5EF4-FFF2-40B4-BE49-F238E27FC236}">
                <a16:creationId xmlns:a16="http://schemas.microsoft.com/office/drawing/2014/main" id="{AB1DAEEC-4908-40DC-86BC-AAB0E68BD6E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C8C8EBF-6868-4B25-9DA3-8DD01A18C18B}"/>
              </a:ext>
            </a:extLst>
          </p:cNvPr>
          <p:cNvSpPr>
            <a:spLocks noGrp="1"/>
          </p:cNvSpPr>
          <p:nvPr>
            <p:ph type="sldNum" sz="quarter" idx="12"/>
          </p:nvPr>
        </p:nvSpPr>
        <p:spPr/>
        <p:txBody>
          <a:bodyPr/>
          <a:lstStyle/>
          <a:p>
            <a:fld id="{09D14E48-3C66-42CD-83C0-2EAA38B859D6}" type="slidenum">
              <a:rPr lang="en-GB" smtClean="0"/>
              <a:t>‹#›</a:t>
            </a:fld>
            <a:endParaRPr lang="en-GB"/>
          </a:p>
        </p:txBody>
      </p:sp>
    </p:spTree>
    <p:extLst>
      <p:ext uri="{BB962C8B-B14F-4D97-AF65-F5344CB8AC3E}">
        <p14:creationId xmlns:p14="http://schemas.microsoft.com/office/powerpoint/2010/main" val="14338741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4478F2-4507-4F1E-BCCA-79D342061DAF}"/>
              </a:ext>
            </a:extLst>
          </p:cNvPr>
          <p:cNvSpPr>
            <a:spLocks noGrp="1"/>
          </p:cNvSpPr>
          <p:nvPr>
            <p:ph type="title"/>
          </p:nvPr>
        </p:nvSpPr>
        <p:spPr>
          <a:xfrm>
            <a:off x="467916" y="2469622"/>
            <a:ext cx="5915025" cy="4120620"/>
          </a:xfrm>
        </p:spPr>
        <p:txBody>
          <a:bodyPr anchor="b"/>
          <a:lstStyle>
            <a:lvl1pPr>
              <a:defRPr sz="3375"/>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CDDD0FD1-1BB3-4297-9859-BDD2C9CD4BDD}"/>
              </a:ext>
            </a:extLst>
          </p:cNvPr>
          <p:cNvSpPr>
            <a:spLocks noGrp="1"/>
          </p:cNvSpPr>
          <p:nvPr>
            <p:ph type="body" idx="1"/>
          </p:nvPr>
        </p:nvSpPr>
        <p:spPr>
          <a:xfrm>
            <a:off x="467916" y="6629225"/>
            <a:ext cx="5915025" cy="2166937"/>
          </a:xfrm>
        </p:spPr>
        <p:txBody>
          <a:bodyPr/>
          <a:lstStyle>
            <a:lvl1pPr marL="0" indent="0">
              <a:buNone/>
              <a:defRPr sz="1350">
                <a:solidFill>
                  <a:schemeClr val="tx1">
                    <a:tint val="75000"/>
                  </a:schemeClr>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F665130-9D2E-4013-B5BC-D0663342C594}"/>
              </a:ext>
            </a:extLst>
          </p:cNvPr>
          <p:cNvSpPr>
            <a:spLocks noGrp="1"/>
          </p:cNvSpPr>
          <p:nvPr>
            <p:ph type="dt" sz="half" idx="10"/>
          </p:nvPr>
        </p:nvSpPr>
        <p:spPr/>
        <p:txBody>
          <a:bodyPr/>
          <a:lstStyle/>
          <a:p>
            <a:fld id="{65586AE5-59D7-4512-8685-A3422154952A}" type="datetimeFigureOut">
              <a:rPr lang="en-GB" smtClean="0"/>
              <a:t>25/10/2023</a:t>
            </a:fld>
            <a:endParaRPr lang="en-GB"/>
          </a:p>
        </p:txBody>
      </p:sp>
      <p:sp>
        <p:nvSpPr>
          <p:cNvPr id="5" name="Footer Placeholder 4">
            <a:extLst>
              <a:ext uri="{FF2B5EF4-FFF2-40B4-BE49-F238E27FC236}">
                <a16:creationId xmlns:a16="http://schemas.microsoft.com/office/drawing/2014/main" id="{208D418D-5D6C-4D7B-A2FD-65885E418F0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56875CF-86CD-40CF-A28F-BBD6A9D789A2}"/>
              </a:ext>
            </a:extLst>
          </p:cNvPr>
          <p:cNvSpPr>
            <a:spLocks noGrp="1"/>
          </p:cNvSpPr>
          <p:nvPr>
            <p:ph type="sldNum" sz="quarter" idx="12"/>
          </p:nvPr>
        </p:nvSpPr>
        <p:spPr/>
        <p:txBody>
          <a:bodyPr/>
          <a:lstStyle/>
          <a:p>
            <a:fld id="{09D14E48-3C66-42CD-83C0-2EAA38B859D6}" type="slidenum">
              <a:rPr lang="en-GB" smtClean="0"/>
              <a:t>‹#›</a:t>
            </a:fld>
            <a:endParaRPr lang="en-GB"/>
          </a:p>
        </p:txBody>
      </p:sp>
    </p:spTree>
    <p:extLst>
      <p:ext uri="{BB962C8B-B14F-4D97-AF65-F5344CB8AC3E}">
        <p14:creationId xmlns:p14="http://schemas.microsoft.com/office/powerpoint/2010/main" val="15820306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C043E-D7ED-4908-A553-CCEE3821FE1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50A6EE1-E4D0-442D-B2C2-C19247DCE223}"/>
              </a:ext>
            </a:extLst>
          </p:cNvPr>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4F5F0E8-86F7-49BD-AE9B-F84FEB8616A4}"/>
              </a:ext>
            </a:extLst>
          </p:cNvPr>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88175EDE-19A7-4250-8BC3-A4752D956F46}"/>
              </a:ext>
            </a:extLst>
          </p:cNvPr>
          <p:cNvSpPr>
            <a:spLocks noGrp="1"/>
          </p:cNvSpPr>
          <p:nvPr>
            <p:ph type="dt" sz="half" idx="10"/>
          </p:nvPr>
        </p:nvSpPr>
        <p:spPr/>
        <p:txBody>
          <a:bodyPr/>
          <a:lstStyle/>
          <a:p>
            <a:fld id="{65586AE5-59D7-4512-8685-A3422154952A}" type="datetimeFigureOut">
              <a:rPr lang="en-GB" smtClean="0"/>
              <a:t>25/10/2023</a:t>
            </a:fld>
            <a:endParaRPr lang="en-GB"/>
          </a:p>
        </p:txBody>
      </p:sp>
      <p:sp>
        <p:nvSpPr>
          <p:cNvPr id="6" name="Footer Placeholder 5">
            <a:extLst>
              <a:ext uri="{FF2B5EF4-FFF2-40B4-BE49-F238E27FC236}">
                <a16:creationId xmlns:a16="http://schemas.microsoft.com/office/drawing/2014/main" id="{E0B6AABA-29E9-40B1-AE23-8036B40B106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C1E6C86-1CF5-4F6B-9D70-6AC0938F216D}"/>
              </a:ext>
            </a:extLst>
          </p:cNvPr>
          <p:cNvSpPr>
            <a:spLocks noGrp="1"/>
          </p:cNvSpPr>
          <p:nvPr>
            <p:ph type="sldNum" sz="quarter" idx="12"/>
          </p:nvPr>
        </p:nvSpPr>
        <p:spPr/>
        <p:txBody>
          <a:bodyPr/>
          <a:lstStyle/>
          <a:p>
            <a:fld id="{09D14E48-3C66-42CD-83C0-2EAA38B859D6}" type="slidenum">
              <a:rPr lang="en-GB" smtClean="0"/>
              <a:t>‹#›</a:t>
            </a:fld>
            <a:endParaRPr lang="en-GB"/>
          </a:p>
        </p:txBody>
      </p:sp>
    </p:spTree>
    <p:extLst>
      <p:ext uri="{BB962C8B-B14F-4D97-AF65-F5344CB8AC3E}">
        <p14:creationId xmlns:p14="http://schemas.microsoft.com/office/powerpoint/2010/main" val="2622495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9EA783-5CD9-4A23-9889-6C6320881C66}"/>
              </a:ext>
            </a:extLst>
          </p:cNvPr>
          <p:cNvSpPr>
            <a:spLocks noGrp="1"/>
          </p:cNvSpPr>
          <p:nvPr>
            <p:ph type="title"/>
          </p:nvPr>
        </p:nvSpPr>
        <p:spPr>
          <a:xfrm>
            <a:off x="472381" y="527404"/>
            <a:ext cx="5915025" cy="1914702"/>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B6CD5E6-12FC-4E58-B11E-506D587AC6E4}"/>
              </a:ext>
            </a:extLst>
          </p:cNvPr>
          <p:cNvSpPr>
            <a:spLocks noGrp="1"/>
          </p:cNvSpPr>
          <p:nvPr>
            <p:ph type="body" idx="1"/>
          </p:nvPr>
        </p:nvSpPr>
        <p:spPr>
          <a:xfrm>
            <a:off x="472381" y="2428347"/>
            <a:ext cx="2901255"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a:t>Click to edit Master text styles</a:t>
            </a:r>
          </a:p>
        </p:txBody>
      </p:sp>
      <p:sp>
        <p:nvSpPr>
          <p:cNvPr id="4" name="Content Placeholder 3">
            <a:extLst>
              <a:ext uri="{FF2B5EF4-FFF2-40B4-BE49-F238E27FC236}">
                <a16:creationId xmlns:a16="http://schemas.microsoft.com/office/drawing/2014/main" id="{EDB8EE0E-5073-4730-BC59-69D103AC366D}"/>
              </a:ext>
            </a:extLst>
          </p:cNvPr>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0D9E5B4B-010C-4D59-B741-AFA88983A428}"/>
              </a:ext>
            </a:extLst>
          </p:cNvPr>
          <p:cNvSpPr>
            <a:spLocks noGrp="1"/>
          </p:cNvSpPr>
          <p:nvPr>
            <p:ph type="body" sz="quarter" idx="3"/>
          </p:nvPr>
        </p:nvSpPr>
        <p:spPr>
          <a:xfrm>
            <a:off x="3471863" y="2428347"/>
            <a:ext cx="2915543"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a:t>Click to edit Master text styles</a:t>
            </a:r>
          </a:p>
        </p:txBody>
      </p:sp>
      <p:sp>
        <p:nvSpPr>
          <p:cNvPr id="6" name="Content Placeholder 5">
            <a:extLst>
              <a:ext uri="{FF2B5EF4-FFF2-40B4-BE49-F238E27FC236}">
                <a16:creationId xmlns:a16="http://schemas.microsoft.com/office/drawing/2014/main" id="{C7967D5E-4521-4201-BFFC-F1AC7658841D}"/>
              </a:ext>
            </a:extLst>
          </p:cNvPr>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9D3FB2F-F393-4B7B-8419-C438D6452795}"/>
              </a:ext>
            </a:extLst>
          </p:cNvPr>
          <p:cNvSpPr>
            <a:spLocks noGrp="1"/>
          </p:cNvSpPr>
          <p:nvPr>
            <p:ph type="dt" sz="half" idx="10"/>
          </p:nvPr>
        </p:nvSpPr>
        <p:spPr/>
        <p:txBody>
          <a:bodyPr/>
          <a:lstStyle/>
          <a:p>
            <a:fld id="{65586AE5-59D7-4512-8685-A3422154952A}" type="datetimeFigureOut">
              <a:rPr lang="en-GB" smtClean="0"/>
              <a:t>25/10/2023</a:t>
            </a:fld>
            <a:endParaRPr lang="en-GB"/>
          </a:p>
        </p:txBody>
      </p:sp>
      <p:sp>
        <p:nvSpPr>
          <p:cNvPr id="8" name="Footer Placeholder 7">
            <a:extLst>
              <a:ext uri="{FF2B5EF4-FFF2-40B4-BE49-F238E27FC236}">
                <a16:creationId xmlns:a16="http://schemas.microsoft.com/office/drawing/2014/main" id="{332D649D-D548-4320-B80A-E43412A64BB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6A08BBCD-FC48-4A28-9169-628039109317}"/>
              </a:ext>
            </a:extLst>
          </p:cNvPr>
          <p:cNvSpPr>
            <a:spLocks noGrp="1"/>
          </p:cNvSpPr>
          <p:nvPr>
            <p:ph type="sldNum" sz="quarter" idx="12"/>
          </p:nvPr>
        </p:nvSpPr>
        <p:spPr/>
        <p:txBody>
          <a:bodyPr/>
          <a:lstStyle/>
          <a:p>
            <a:fld id="{09D14E48-3C66-42CD-83C0-2EAA38B859D6}" type="slidenum">
              <a:rPr lang="en-GB" smtClean="0"/>
              <a:t>‹#›</a:t>
            </a:fld>
            <a:endParaRPr lang="en-GB"/>
          </a:p>
        </p:txBody>
      </p:sp>
    </p:spTree>
    <p:extLst>
      <p:ext uri="{BB962C8B-B14F-4D97-AF65-F5344CB8AC3E}">
        <p14:creationId xmlns:p14="http://schemas.microsoft.com/office/powerpoint/2010/main" val="11338215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679F86-B032-4A13-9335-B280A53B0216}"/>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5D4FA7B-1B95-4D56-BF8E-420AFA9E6C7A}"/>
              </a:ext>
            </a:extLst>
          </p:cNvPr>
          <p:cNvSpPr>
            <a:spLocks noGrp="1"/>
          </p:cNvSpPr>
          <p:nvPr>
            <p:ph type="dt" sz="half" idx="10"/>
          </p:nvPr>
        </p:nvSpPr>
        <p:spPr/>
        <p:txBody>
          <a:bodyPr/>
          <a:lstStyle/>
          <a:p>
            <a:fld id="{65586AE5-59D7-4512-8685-A3422154952A}" type="datetimeFigureOut">
              <a:rPr lang="en-GB" smtClean="0"/>
              <a:t>25/10/2023</a:t>
            </a:fld>
            <a:endParaRPr lang="en-GB"/>
          </a:p>
        </p:txBody>
      </p:sp>
      <p:sp>
        <p:nvSpPr>
          <p:cNvPr id="4" name="Footer Placeholder 3">
            <a:extLst>
              <a:ext uri="{FF2B5EF4-FFF2-40B4-BE49-F238E27FC236}">
                <a16:creationId xmlns:a16="http://schemas.microsoft.com/office/drawing/2014/main" id="{2DA255BF-F0C1-4496-BFA5-83B36BAE2CF7}"/>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592F5E1-B58B-417C-BB99-331258C95232}"/>
              </a:ext>
            </a:extLst>
          </p:cNvPr>
          <p:cNvSpPr>
            <a:spLocks noGrp="1"/>
          </p:cNvSpPr>
          <p:nvPr>
            <p:ph type="sldNum" sz="quarter" idx="12"/>
          </p:nvPr>
        </p:nvSpPr>
        <p:spPr/>
        <p:txBody>
          <a:bodyPr/>
          <a:lstStyle/>
          <a:p>
            <a:fld id="{09D14E48-3C66-42CD-83C0-2EAA38B859D6}" type="slidenum">
              <a:rPr lang="en-GB" smtClean="0"/>
              <a:t>‹#›</a:t>
            </a:fld>
            <a:endParaRPr lang="en-GB"/>
          </a:p>
        </p:txBody>
      </p:sp>
    </p:spTree>
    <p:extLst>
      <p:ext uri="{BB962C8B-B14F-4D97-AF65-F5344CB8AC3E}">
        <p14:creationId xmlns:p14="http://schemas.microsoft.com/office/powerpoint/2010/main" val="13264838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8B1AAAF-DFA9-4709-B531-0284B61B3C0E}"/>
              </a:ext>
            </a:extLst>
          </p:cNvPr>
          <p:cNvSpPr>
            <a:spLocks noGrp="1"/>
          </p:cNvSpPr>
          <p:nvPr>
            <p:ph type="dt" sz="half" idx="10"/>
          </p:nvPr>
        </p:nvSpPr>
        <p:spPr/>
        <p:txBody>
          <a:bodyPr/>
          <a:lstStyle/>
          <a:p>
            <a:fld id="{65586AE5-59D7-4512-8685-A3422154952A}" type="datetimeFigureOut">
              <a:rPr lang="en-GB" smtClean="0"/>
              <a:t>25/10/2023</a:t>
            </a:fld>
            <a:endParaRPr lang="en-GB"/>
          </a:p>
        </p:txBody>
      </p:sp>
      <p:sp>
        <p:nvSpPr>
          <p:cNvPr id="3" name="Footer Placeholder 2">
            <a:extLst>
              <a:ext uri="{FF2B5EF4-FFF2-40B4-BE49-F238E27FC236}">
                <a16:creationId xmlns:a16="http://schemas.microsoft.com/office/drawing/2014/main" id="{4B8ABD4F-39DF-4508-809E-70F0A7983786}"/>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65EBC891-3A4B-4F4E-9B79-BBBC66097A26}"/>
              </a:ext>
            </a:extLst>
          </p:cNvPr>
          <p:cNvSpPr>
            <a:spLocks noGrp="1"/>
          </p:cNvSpPr>
          <p:nvPr>
            <p:ph type="sldNum" sz="quarter" idx="12"/>
          </p:nvPr>
        </p:nvSpPr>
        <p:spPr/>
        <p:txBody>
          <a:bodyPr/>
          <a:lstStyle/>
          <a:p>
            <a:fld id="{09D14E48-3C66-42CD-83C0-2EAA38B859D6}" type="slidenum">
              <a:rPr lang="en-GB" smtClean="0"/>
              <a:t>‹#›</a:t>
            </a:fld>
            <a:endParaRPr lang="en-GB"/>
          </a:p>
        </p:txBody>
      </p:sp>
    </p:spTree>
    <p:extLst>
      <p:ext uri="{BB962C8B-B14F-4D97-AF65-F5344CB8AC3E}">
        <p14:creationId xmlns:p14="http://schemas.microsoft.com/office/powerpoint/2010/main" val="14476068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B669CF-10E3-4A6C-929E-2F6816E57E0B}"/>
              </a:ext>
            </a:extLst>
          </p:cNvPr>
          <p:cNvSpPr>
            <a:spLocks noGrp="1"/>
          </p:cNvSpPr>
          <p:nvPr>
            <p:ph type="title"/>
          </p:nvPr>
        </p:nvSpPr>
        <p:spPr>
          <a:xfrm>
            <a:off x="472381" y="660400"/>
            <a:ext cx="2211883" cy="2311400"/>
          </a:xfrm>
        </p:spPr>
        <p:txBody>
          <a:bodyPr anchor="b"/>
          <a:lstStyle>
            <a:lvl1pPr>
              <a:defRPr sz="18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3347E82-881E-4AEE-8DF4-DB446EC30545}"/>
              </a:ext>
            </a:extLst>
          </p:cNvPr>
          <p:cNvSpPr>
            <a:spLocks noGrp="1"/>
          </p:cNvSpPr>
          <p:nvPr>
            <p:ph idx="1"/>
          </p:nvPr>
        </p:nvSpPr>
        <p:spPr>
          <a:xfrm>
            <a:off x="2915543" y="1426281"/>
            <a:ext cx="3471863" cy="7039681"/>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37362B8-3E69-45BF-B101-29E83F0C7A23}"/>
              </a:ext>
            </a:extLst>
          </p:cNvPr>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US"/>
              <a:t>Click to edit Master text styles</a:t>
            </a:r>
          </a:p>
        </p:txBody>
      </p:sp>
      <p:sp>
        <p:nvSpPr>
          <p:cNvPr id="5" name="Date Placeholder 4">
            <a:extLst>
              <a:ext uri="{FF2B5EF4-FFF2-40B4-BE49-F238E27FC236}">
                <a16:creationId xmlns:a16="http://schemas.microsoft.com/office/drawing/2014/main" id="{FA7162CD-EBB3-4A39-A282-B42F4A0462C1}"/>
              </a:ext>
            </a:extLst>
          </p:cNvPr>
          <p:cNvSpPr>
            <a:spLocks noGrp="1"/>
          </p:cNvSpPr>
          <p:nvPr>
            <p:ph type="dt" sz="half" idx="10"/>
          </p:nvPr>
        </p:nvSpPr>
        <p:spPr/>
        <p:txBody>
          <a:bodyPr/>
          <a:lstStyle/>
          <a:p>
            <a:fld id="{65586AE5-59D7-4512-8685-A3422154952A}" type="datetimeFigureOut">
              <a:rPr lang="en-GB" smtClean="0"/>
              <a:t>25/10/2023</a:t>
            </a:fld>
            <a:endParaRPr lang="en-GB"/>
          </a:p>
        </p:txBody>
      </p:sp>
      <p:sp>
        <p:nvSpPr>
          <p:cNvPr id="6" name="Footer Placeholder 5">
            <a:extLst>
              <a:ext uri="{FF2B5EF4-FFF2-40B4-BE49-F238E27FC236}">
                <a16:creationId xmlns:a16="http://schemas.microsoft.com/office/drawing/2014/main" id="{C5FC67F1-B679-4D3C-94B9-580EB9296FF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99DE6F7-21D1-4250-BE8E-4D71C08ABE9D}"/>
              </a:ext>
            </a:extLst>
          </p:cNvPr>
          <p:cNvSpPr>
            <a:spLocks noGrp="1"/>
          </p:cNvSpPr>
          <p:nvPr>
            <p:ph type="sldNum" sz="quarter" idx="12"/>
          </p:nvPr>
        </p:nvSpPr>
        <p:spPr/>
        <p:txBody>
          <a:bodyPr/>
          <a:lstStyle/>
          <a:p>
            <a:fld id="{09D14E48-3C66-42CD-83C0-2EAA38B859D6}" type="slidenum">
              <a:rPr lang="en-GB" smtClean="0"/>
              <a:t>‹#›</a:t>
            </a:fld>
            <a:endParaRPr lang="en-GB"/>
          </a:p>
        </p:txBody>
      </p:sp>
    </p:spTree>
    <p:extLst>
      <p:ext uri="{BB962C8B-B14F-4D97-AF65-F5344CB8AC3E}">
        <p14:creationId xmlns:p14="http://schemas.microsoft.com/office/powerpoint/2010/main" val="8778789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4C961-0A73-42BE-9C1A-19469A012979}"/>
              </a:ext>
            </a:extLst>
          </p:cNvPr>
          <p:cNvSpPr>
            <a:spLocks noGrp="1"/>
          </p:cNvSpPr>
          <p:nvPr>
            <p:ph type="title"/>
          </p:nvPr>
        </p:nvSpPr>
        <p:spPr>
          <a:xfrm>
            <a:off x="472381" y="660400"/>
            <a:ext cx="2211883" cy="2311400"/>
          </a:xfrm>
        </p:spPr>
        <p:txBody>
          <a:bodyPr anchor="b"/>
          <a:lstStyle>
            <a:lvl1pPr>
              <a:defRPr sz="18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81E8638-EB8E-4CF2-9021-03369565912F}"/>
              </a:ext>
            </a:extLst>
          </p:cNvPr>
          <p:cNvSpPr>
            <a:spLocks noGrp="1"/>
          </p:cNvSpPr>
          <p:nvPr>
            <p:ph type="pic" idx="1"/>
          </p:nvPr>
        </p:nvSpPr>
        <p:spPr>
          <a:xfrm>
            <a:off x="2915543" y="1426281"/>
            <a:ext cx="3471863" cy="7039681"/>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endParaRPr lang="en-GB"/>
          </a:p>
        </p:txBody>
      </p:sp>
      <p:sp>
        <p:nvSpPr>
          <p:cNvPr id="4" name="Text Placeholder 3">
            <a:extLst>
              <a:ext uri="{FF2B5EF4-FFF2-40B4-BE49-F238E27FC236}">
                <a16:creationId xmlns:a16="http://schemas.microsoft.com/office/drawing/2014/main" id="{231AC877-5598-4D84-A6F2-5AFE63FBCA63}"/>
              </a:ext>
            </a:extLst>
          </p:cNvPr>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US"/>
              <a:t>Click to edit Master text styles</a:t>
            </a:r>
          </a:p>
        </p:txBody>
      </p:sp>
      <p:sp>
        <p:nvSpPr>
          <p:cNvPr id="5" name="Date Placeholder 4">
            <a:extLst>
              <a:ext uri="{FF2B5EF4-FFF2-40B4-BE49-F238E27FC236}">
                <a16:creationId xmlns:a16="http://schemas.microsoft.com/office/drawing/2014/main" id="{857E4CEF-0C4E-4693-A015-C9CDFA7AFCB8}"/>
              </a:ext>
            </a:extLst>
          </p:cNvPr>
          <p:cNvSpPr>
            <a:spLocks noGrp="1"/>
          </p:cNvSpPr>
          <p:nvPr>
            <p:ph type="dt" sz="half" idx="10"/>
          </p:nvPr>
        </p:nvSpPr>
        <p:spPr/>
        <p:txBody>
          <a:bodyPr/>
          <a:lstStyle/>
          <a:p>
            <a:fld id="{65586AE5-59D7-4512-8685-A3422154952A}" type="datetimeFigureOut">
              <a:rPr lang="en-GB" smtClean="0"/>
              <a:t>25/10/2023</a:t>
            </a:fld>
            <a:endParaRPr lang="en-GB"/>
          </a:p>
        </p:txBody>
      </p:sp>
      <p:sp>
        <p:nvSpPr>
          <p:cNvPr id="6" name="Footer Placeholder 5">
            <a:extLst>
              <a:ext uri="{FF2B5EF4-FFF2-40B4-BE49-F238E27FC236}">
                <a16:creationId xmlns:a16="http://schemas.microsoft.com/office/drawing/2014/main" id="{6F324412-7AF5-4521-8CAA-67B1A62A846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58A6BBE-EDA4-480E-AECC-4DFEDCE53B79}"/>
              </a:ext>
            </a:extLst>
          </p:cNvPr>
          <p:cNvSpPr>
            <a:spLocks noGrp="1"/>
          </p:cNvSpPr>
          <p:nvPr>
            <p:ph type="sldNum" sz="quarter" idx="12"/>
          </p:nvPr>
        </p:nvSpPr>
        <p:spPr/>
        <p:txBody>
          <a:bodyPr/>
          <a:lstStyle/>
          <a:p>
            <a:fld id="{09D14E48-3C66-42CD-83C0-2EAA38B859D6}" type="slidenum">
              <a:rPr lang="en-GB" smtClean="0"/>
              <a:t>‹#›</a:t>
            </a:fld>
            <a:endParaRPr lang="en-GB"/>
          </a:p>
        </p:txBody>
      </p:sp>
    </p:spTree>
    <p:extLst>
      <p:ext uri="{BB962C8B-B14F-4D97-AF65-F5344CB8AC3E}">
        <p14:creationId xmlns:p14="http://schemas.microsoft.com/office/powerpoint/2010/main" val="8711984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0CD678A-2557-49ED-940E-A95BD1E366CB}"/>
              </a:ext>
            </a:extLst>
          </p:cNvPr>
          <p:cNvSpPr>
            <a:spLocks noGrp="1"/>
          </p:cNvSpPr>
          <p:nvPr>
            <p:ph type="title"/>
          </p:nvPr>
        </p:nvSpPr>
        <p:spPr>
          <a:xfrm>
            <a:off x="471488" y="527404"/>
            <a:ext cx="5915025" cy="1914702"/>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DE41E4B-30B1-4627-88FC-8B22D373A3C3}"/>
              </a:ext>
            </a:extLst>
          </p:cNvPr>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1165601-A8EF-4902-A7E1-C016226CEA3A}"/>
              </a:ext>
            </a:extLst>
          </p:cNvPr>
          <p:cNvSpPr>
            <a:spLocks noGrp="1"/>
          </p:cNvSpPr>
          <p:nvPr>
            <p:ph type="dt" sz="half" idx="2"/>
          </p:nvPr>
        </p:nvSpPr>
        <p:spPr>
          <a:xfrm>
            <a:off x="471488" y="9181395"/>
            <a:ext cx="1543050" cy="527403"/>
          </a:xfrm>
          <a:prstGeom prst="rect">
            <a:avLst/>
          </a:prstGeom>
        </p:spPr>
        <p:txBody>
          <a:bodyPr vert="horz" lIns="91440" tIns="45720" rIns="91440" bIns="45720" rtlCol="0" anchor="ctr"/>
          <a:lstStyle>
            <a:lvl1pPr algn="l">
              <a:defRPr sz="675">
                <a:solidFill>
                  <a:schemeClr val="tx1">
                    <a:tint val="75000"/>
                  </a:schemeClr>
                </a:solidFill>
              </a:defRPr>
            </a:lvl1pPr>
          </a:lstStyle>
          <a:p>
            <a:fld id="{65586AE5-59D7-4512-8685-A3422154952A}" type="datetimeFigureOut">
              <a:rPr lang="en-GB" smtClean="0"/>
              <a:t>25/10/2023</a:t>
            </a:fld>
            <a:endParaRPr lang="en-GB"/>
          </a:p>
        </p:txBody>
      </p:sp>
      <p:sp>
        <p:nvSpPr>
          <p:cNvPr id="5" name="Footer Placeholder 4">
            <a:extLst>
              <a:ext uri="{FF2B5EF4-FFF2-40B4-BE49-F238E27FC236}">
                <a16:creationId xmlns:a16="http://schemas.microsoft.com/office/drawing/2014/main" id="{26A57A38-8E2A-4A26-8454-3557F7B34269}"/>
              </a:ext>
            </a:extLst>
          </p:cNvPr>
          <p:cNvSpPr>
            <a:spLocks noGrp="1"/>
          </p:cNvSpPr>
          <p:nvPr>
            <p:ph type="ftr" sz="quarter" idx="3"/>
          </p:nvPr>
        </p:nvSpPr>
        <p:spPr>
          <a:xfrm>
            <a:off x="2271713" y="9181395"/>
            <a:ext cx="2314575" cy="527403"/>
          </a:xfrm>
          <a:prstGeom prst="rect">
            <a:avLst/>
          </a:prstGeom>
        </p:spPr>
        <p:txBody>
          <a:bodyPr vert="horz" lIns="91440" tIns="45720" rIns="91440" bIns="45720" rtlCol="0" anchor="ctr"/>
          <a:lstStyle>
            <a:lvl1pPr algn="ctr">
              <a:defRPr sz="675">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8D9F3504-D646-4C95-8E79-CF317CAD7644}"/>
              </a:ext>
            </a:extLst>
          </p:cNvPr>
          <p:cNvSpPr>
            <a:spLocks noGrp="1"/>
          </p:cNvSpPr>
          <p:nvPr>
            <p:ph type="sldNum" sz="quarter" idx="4"/>
          </p:nvPr>
        </p:nvSpPr>
        <p:spPr>
          <a:xfrm>
            <a:off x="4843463" y="9181395"/>
            <a:ext cx="1543050" cy="527403"/>
          </a:xfrm>
          <a:prstGeom prst="rect">
            <a:avLst/>
          </a:prstGeom>
        </p:spPr>
        <p:txBody>
          <a:bodyPr vert="horz" lIns="91440" tIns="45720" rIns="91440" bIns="45720" rtlCol="0" anchor="ctr"/>
          <a:lstStyle>
            <a:lvl1pPr algn="r">
              <a:defRPr sz="675">
                <a:solidFill>
                  <a:schemeClr val="tx1">
                    <a:tint val="75000"/>
                  </a:schemeClr>
                </a:solidFill>
              </a:defRPr>
            </a:lvl1pPr>
          </a:lstStyle>
          <a:p>
            <a:fld id="{09D14E48-3C66-42CD-83C0-2EAA38B859D6}" type="slidenum">
              <a:rPr lang="en-GB" smtClean="0"/>
              <a:t>‹#›</a:t>
            </a:fld>
            <a:endParaRPr lang="en-GB"/>
          </a:p>
        </p:txBody>
      </p:sp>
    </p:spTree>
    <p:extLst>
      <p:ext uri="{BB962C8B-B14F-4D97-AF65-F5344CB8AC3E}">
        <p14:creationId xmlns:p14="http://schemas.microsoft.com/office/powerpoint/2010/main" val="2939837638"/>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Lst>
  <p:txStyles>
    <p:titleStyle>
      <a:lvl1pPr algn="l" defTabSz="514350" rtl="0" eaLnBrk="1" latinLnBrk="0" hangingPunct="1">
        <a:lnSpc>
          <a:spcPct val="90000"/>
        </a:lnSpc>
        <a:spcBef>
          <a:spcPct val="0"/>
        </a:spcBef>
        <a:buNone/>
        <a:defRPr sz="2475" kern="1200">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Arial" panose="020B0604020202020204" pitchFamily="34" charset="0"/>
        <a:buChar char="•"/>
        <a:defRPr sz="1575" kern="1200">
          <a:solidFill>
            <a:schemeClr val="tx1"/>
          </a:solidFill>
          <a:latin typeface="+mn-lt"/>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sz="1350" kern="1200">
          <a:solidFill>
            <a:schemeClr val="tx1"/>
          </a:solidFill>
          <a:latin typeface="+mn-lt"/>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sz="1125" kern="1200">
          <a:solidFill>
            <a:schemeClr val="tx1"/>
          </a:solidFill>
          <a:latin typeface="+mn-lt"/>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3" Type="http://schemas.openxmlformats.org/officeDocument/2006/relationships/image" Target="../media/image11.png"/><Relationship Id="rId18" Type="http://schemas.openxmlformats.org/officeDocument/2006/relationships/image" Target="../media/image16.png"/><Relationship Id="rId26" Type="http://schemas.openxmlformats.org/officeDocument/2006/relationships/image" Target="../media/image24.png"/><Relationship Id="rId3" Type="http://schemas.openxmlformats.org/officeDocument/2006/relationships/image" Target="../media/image1.png"/><Relationship Id="rId21" Type="http://schemas.openxmlformats.org/officeDocument/2006/relationships/image" Target="../media/image19.png"/><Relationship Id="rId7" Type="http://schemas.openxmlformats.org/officeDocument/2006/relationships/image" Target="../media/image5.png"/><Relationship Id="rId12" Type="http://schemas.openxmlformats.org/officeDocument/2006/relationships/image" Target="../media/image10.png"/><Relationship Id="rId17" Type="http://schemas.openxmlformats.org/officeDocument/2006/relationships/image" Target="../media/image15.png"/><Relationship Id="rId25" Type="http://schemas.openxmlformats.org/officeDocument/2006/relationships/image" Target="../media/image23.png"/><Relationship Id="rId33" Type="http://schemas.openxmlformats.org/officeDocument/2006/relationships/image" Target="../media/image31.jpeg"/><Relationship Id="rId2" Type="http://schemas.openxmlformats.org/officeDocument/2006/relationships/notesSlide" Target="../notesSlides/notesSlide1.xml"/><Relationship Id="rId16" Type="http://schemas.openxmlformats.org/officeDocument/2006/relationships/image" Target="../media/image14.png"/><Relationship Id="rId20" Type="http://schemas.openxmlformats.org/officeDocument/2006/relationships/image" Target="../media/image18.png"/><Relationship Id="rId29" Type="http://schemas.openxmlformats.org/officeDocument/2006/relationships/image" Target="../media/image27.png"/><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24" Type="http://schemas.openxmlformats.org/officeDocument/2006/relationships/image" Target="../media/image22.png"/><Relationship Id="rId32" Type="http://schemas.openxmlformats.org/officeDocument/2006/relationships/image" Target="../media/image30.png"/><Relationship Id="rId5" Type="http://schemas.openxmlformats.org/officeDocument/2006/relationships/image" Target="../media/image3.png"/><Relationship Id="rId15" Type="http://schemas.openxmlformats.org/officeDocument/2006/relationships/image" Target="../media/image13.png"/><Relationship Id="rId23" Type="http://schemas.openxmlformats.org/officeDocument/2006/relationships/image" Target="../media/image21.png"/><Relationship Id="rId28" Type="http://schemas.openxmlformats.org/officeDocument/2006/relationships/image" Target="../media/image26.tiff"/><Relationship Id="rId10" Type="http://schemas.openxmlformats.org/officeDocument/2006/relationships/image" Target="../media/image8.png"/><Relationship Id="rId19" Type="http://schemas.openxmlformats.org/officeDocument/2006/relationships/image" Target="../media/image17.png"/><Relationship Id="rId31" Type="http://schemas.openxmlformats.org/officeDocument/2006/relationships/image" Target="../media/image29.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 Id="rId22" Type="http://schemas.openxmlformats.org/officeDocument/2006/relationships/image" Target="../media/image20.png"/><Relationship Id="rId27" Type="http://schemas.openxmlformats.org/officeDocument/2006/relationships/image" Target="../media/image25.png"/><Relationship Id="rId30" Type="http://schemas.openxmlformats.org/officeDocument/2006/relationships/image" Target="../media/image28.png"/><Relationship Id="rId8"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U-Turn Arrow 39"/>
          <p:cNvSpPr/>
          <p:nvPr/>
        </p:nvSpPr>
        <p:spPr>
          <a:xfrm rot="16200000">
            <a:off x="753388" y="149777"/>
            <a:ext cx="2487856" cy="3743012"/>
          </a:xfrm>
          <a:prstGeom prst="uturnArrow">
            <a:avLst>
              <a:gd name="adj1" fmla="val 34174"/>
              <a:gd name="adj2" fmla="val 22633"/>
              <a:gd name="adj3" fmla="val 26852"/>
              <a:gd name="adj4" fmla="val 10186"/>
              <a:gd name="adj5" fmla="val 100000"/>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39" name="U-Turn Arrow 38"/>
          <p:cNvSpPr/>
          <p:nvPr/>
        </p:nvSpPr>
        <p:spPr>
          <a:xfrm rot="16200000" flipV="1">
            <a:off x="2765677" y="968445"/>
            <a:ext cx="2547283" cy="4904093"/>
          </a:xfrm>
          <a:prstGeom prst="uturnArrow">
            <a:avLst>
              <a:gd name="adj1" fmla="val 33921"/>
              <a:gd name="adj2" fmla="val 24938"/>
              <a:gd name="adj3" fmla="val 26805"/>
              <a:gd name="adj4" fmla="val 9861"/>
              <a:gd name="adj5" fmla="val 96992"/>
            </a:avLst>
          </a:prstGeom>
          <a:solidFill>
            <a:srgbClr val="99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37" name="U-Turn Arrow 36"/>
          <p:cNvSpPr/>
          <p:nvPr/>
        </p:nvSpPr>
        <p:spPr>
          <a:xfrm rot="16200000">
            <a:off x="951007" y="3108263"/>
            <a:ext cx="2503974" cy="3687972"/>
          </a:xfrm>
          <a:prstGeom prst="uturnArrow">
            <a:avLst>
              <a:gd name="adj1" fmla="val 34174"/>
              <a:gd name="adj2" fmla="val 22633"/>
              <a:gd name="adj3" fmla="val 26852"/>
              <a:gd name="adj4" fmla="val 9256"/>
              <a:gd name="adj5" fmla="val 10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31" name="U-Turn Arrow 30"/>
          <p:cNvSpPr/>
          <p:nvPr/>
        </p:nvSpPr>
        <p:spPr>
          <a:xfrm rot="16200000" flipV="1">
            <a:off x="2895347" y="4357315"/>
            <a:ext cx="2547283" cy="4113054"/>
          </a:xfrm>
          <a:prstGeom prst="uturnArrow">
            <a:avLst>
              <a:gd name="adj1" fmla="val 34669"/>
              <a:gd name="adj2" fmla="val 24751"/>
              <a:gd name="adj3" fmla="val 20448"/>
              <a:gd name="adj4" fmla="val 9862"/>
              <a:gd name="adj5" fmla="val 89631"/>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80" name="Rectangle 79"/>
          <p:cNvSpPr/>
          <p:nvPr/>
        </p:nvSpPr>
        <p:spPr>
          <a:xfrm>
            <a:off x="88900" y="88900"/>
            <a:ext cx="6680200" cy="9715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 name="Straight Connector 2"/>
          <p:cNvCxnSpPr/>
          <p:nvPr/>
        </p:nvCxnSpPr>
        <p:spPr>
          <a:xfrm>
            <a:off x="5001592" y="622283"/>
            <a:ext cx="0" cy="491748"/>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38" name="U-Turn Arrow 37"/>
          <p:cNvSpPr/>
          <p:nvPr/>
        </p:nvSpPr>
        <p:spPr>
          <a:xfrm rot="16200000">
            <a:off x="1005106" y="6053986"/>
            <a:ext cx="2484798" cy="3734202"/>
          </a:xfrm>
          <a:prstGeom prst="uturnArrow">
            <a:avLst>
              <a:gd name="adj1" fmla="val 35696"/>
              <a:gd name="adj2" fmla="val 22633"/>
              <a:gd name="adj3" fmla="val 26548"/>
              <a:gd name="adj4" fmla="val 11295"/>
              <a:gd name="adj5" fmla="val 90780"/>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grpSp>
        <p:nvGrpSpPr>
          <p:cNvPr id="46" name="Group 45"/>
          <p:cNvGrpSpPr/>
          <p:nvPr/>
        </p:nvGrpSpPr>
        <p:grpSpPr>
          <a:xfrm>
            <a:off x="3099401" y="3949988"/>
            <a:ext cx="573145" cy="606461"/>
            <a:chOff x="3847275" y="3761732"/>
            <a:chExt cx="952500" cy="942975"/>
          </a:xfrm>
        </p:grpSpPr>
        <p:sp>
          <p:nvSpPr>
            <p:cNvPr id="44" name="Oval 43"/>
            <p:cNvSpPr/>
            <p:nvPr/>
          </p:nvSpPr>
          <p:spPr>
            <a:xfrm>
              <a:off x="3847275" y="3761732"/>
              <a:ext cx="952500" cy="942975"/>
            </a:xfrm>
            <a:prstGeom prst="ellipse">
              <a:avLst/>
            </a:prstGeom>
            <a:solidFill>
              <a:schemeClr val="accent4">
                <a:lumMod val="60000"/>
                <a:lumOff val="40000"/>
              </a:schemeClr>
            </a:solidFill>
            <a:ln w="762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38" name="Picture 14" descr="The Foregen Rough One Regula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37688" y="4179438"/>
              <a:ext cx="361950" cy="371475"/>
            </a:xfrm>
            <a:prstGeom prst="rect">
              <a:avLst/>
            </a:prstGeom>
            <a:noFill/>
            <a:extLst>
              <a:ext uri="{909E8E84-426E-40DD-AFC4-6F175D3DCCD1}">
                <a14:hiddenFill xmlns:a14="http://schemas.microsoft.com/office/drawing/2010/main">
                  <a:solidFill>
                    <a:srgbClr val="FFFFFF"/>
                  </a:solidFill>
                </a14:hiddenFill>
              </a:ext>
            </a:extLst>
          </p:spPr>
        </p:pic>
        <p:pic>
          <p:nvPicPr>
            <p:cNvPr id="58" name="Picture 18" descr="The Foregen Rough One Regula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069903" y="3917528"/>
              <a:ext cx="494393" cy="202961"/>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30" name="Group 29"/>
          <p:cNvGrpSpPr/>
          <p:nvPr/>
        </p:nvGrpSpPr>
        <p:grpSpPr>
          <a:xfrm>
            <a:off x="2726492" y="5472727"/>
            <a:ext cx="604716" cy="589121"/>
            <a:chOff x="1546509" y="5298971"/>
            <a:chExt cx="952500" cy="942975"/>
          </a:xfrm>
        </p:grpSpPr>
        <p:sp>
          <p:nvSpPr>
            <p:cNvPr id="43" name="Oval 42"/>
            <p:cNvSpPr/>
            <p:nvPr/>
          </p:nvSpPr>
          <p:spPr>
            <a:xfrm>
              <a:off x="1546509" y="5298971"/>
              <a:ext cx="952500" cy="942975"/>
            </a:xfrm>
            <a:prstGeom prst="ellipse">
              <a:avLst/>
            </a:prstGeom>
            <a:solidFill>
              <a:schemeClr val="accent4">
                <a:lumMod val="60000"/>
                <a:lumOff val="40000"/>
              </a:schemeClr>
            </a:solidFill>
            <a:ln w="762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36" name="Picture 12" descr="The Foregen Rough One Regula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12695" y="5769197"/>
              <a:ext cx="219075" cy="361951"/>
            </a:xfrm>
            <a:prstGeom prst="rect">
              <a:avLst/>
            </a:prstGeom>
            <a:noFill/>
            <a:extLst>
              <a:ext uri="{909E8E84-426E-40DD-AFC4-6F175D3DCCD1}">
                <a14:hiddenFill xmlns:a14="http://schemas.microsoft.com/office/drawing/2010/main">
                  <a:solidFill>
                    <a:srgbClr val="FFFFFF"/>
                  </a:solidFill>
                </a14:hiddenFill>
              </a:ext>
            </a:extLst>
          </p:spPr>
        </p:pic>
        <p:pic>
          <p:nvPicPr>
            <p:cNvPr id="59" name="Picture 18" descr="The Foregen Rough One Regula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757420" y="5507287"/>
              <a:ext cx="494393" cy="202961"/>
            </a:xfrm>
            <a:prstGeom prst="rect">
              <a:avLst/>
            </a:prstGeom>
            <a:noFill/>
            <a:extLst>
              <a:ext uri="{909E8E84-426E-40DD-AFC4-6F175D3DCCD1}">
                <a14:hiddenFill xmlns:a14="http://schemas.microsoft.com/office/drawing/2010/main">
                  <a:solidFill>
                    <a:srgbClr val="FFFFFF"/>
                  </a:solidFill>
                </a14:hiddenFill>
              </a:ext>
            </a:extLst>
          </p:spPr>
        </p:pic>
      </p:grpSp>
      <p:sp>
        <p:nvSpPr>
          <p:cNvPr id="97" name="Rounded Rectangle 96"/>
          <p:cNvSpPr/>
          <p:nvPr/>
        </p:nvSpPr>
        <p:spPr>
          <a:xfrm>
            <a:off x="3415065" y="9196374"/>
            <a:ext cx="3298806" cy="659886"/>
          </a:xfrm>
          <a:prstGeom prst="roundRect">
            <a:avLst>
              <a:gd name="adj" fmla="val 17194"/>
            </a:avLst>
          </a:prstGeom>
          <a:solidFill>
            <a:schemeClr val="accent4">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450" b="1" u="sng" dirty="0">
                <a:solidFill>
                  <a:schemeClr val="tx1"/>
                </a:solidFill>
              </a:rPr>
              <a:t>Purpose of our Curriculum:</a:t>
            </a:r>
          </a:p>
          <a:p>
            <a:pPr marL="228600" indent="-228600">
              <a:buFont typeface="Arial" panose="020B0604020202020204" pitchFamily="34" charset="0"/>
              <a:buChar char="•"/>
            </a:pPr>
            <a:r>
              <a:rPr lang="en-GB" sz="450" b="1" dirty="0">
                <a:solidFill>
                  <a:schemeClr val="tx1"/>
                </a:solidFill>
              </a:rPr>
              <a:t>To encourage a lifelong love of literature, language and learning.</a:t>
            </a:r>
          </a:p>
          <a:p>
            <a:pPr marL="228600" indent="-228600">
              <a:buFont typeface="Arial" panose="020B0604020202020204" pitchFamily="34" charset="0"/>
              <a:buChar char="•"/>
            </a:pPr>
            <a:r>
              <a:rPr lang="en-GB" sz="450" b="1" dirty="0">
                <a:solidFill>
                  <a:schemeClr val="tx1"/>
                </a:solidFill>
              </a:rPr>
              <a:t>To give you the tools to analyse how writers use language and structure to achieve effects, whilst also being able to  communicate clearly, effectively and imaginatively in your own writing.</a:t>
            </a:r>
          </a:p>
          <a:p>
            <a:pPr marL="228600" indent="-228600">
              <a:buFont typeface="Arial" panose="020B0604020202020204" pitchFamily="34" charset="0"/>
              <a:buChar char="•"/>
            </a:pPr>
            <a:r>
              <a:rPr lang="en-GB" sz="450" b="1" dirty="0">
                <a:solidFill>
                  <a:schemeClr val="tx1"/>
                </a:solidFill>
              </a:rPr>
              <a:t>To become adaptable in creating imaginative and descriptive pieces of extended writing.</a:t>
            </a:r>
          </a:p>
          <a:p>
            <a:pPr marL="228600" indent="-228600">
              <a:buFont typeface="Arial" panose="020B0604020202020204" pitchFamily="34" charset="0"/>
              <a:buChar char="•"/>
            </a:pPr>
            <a:r>
              <a:rPr lang="en-GB" sz="450" b="1" dirty="0">
                <a:solidFill>
                  <a:schemeClr val="tx1"/>
                </a:solidFill>
              </a:rPr>
              <a:t>To critically evaluate a range of literary texts, understanding the relationships between context and text. </a:t>
            </a:r>
          </a:p>
          <a:p>
            <a:pPr marL="228600" indent="-228600">
              <a:buFont typeface="Arial" panose="020B0604020202020204" pitchFamily="34" charset="0"/>
              <a:buChar char="•"/>
            </a:pPr>
            <a:r>
              <a:rPr lang="en-GB" sz="450" b="1" dirty="0">
                <a:solidFill>
                  <a:schemeClr val="tx1"/>
                </a:solidFill>
              </a:rPr>
              <a:t>To acquire knowledge through the study of carefully chosen and sequenced texts that become increasingly complex in style and substantial in content and themes.</a:t>
            </a:r>
          </a:p>
        </p:txBody>
      </p:sp>
      <p:cxnSp>
        <p:nvCxnSpPr>
          <p:cNvPr id="88" name="Straight Connector 87"/>
          <p:cNvCxnSpPr/>
          <p:nvPr/>
        </p:nvCxnSpPr>
        <p:spPr>
          <a:xfrm>
            <a:off x="2808055" y="8242904"/>
            <a:ext cx="7643" cy="942975"/>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92D66273-ADAE-48C3-969E-EC2BF25D1C60}"/>
              </a:ext>
            </a:extLst>
          </p:cNvPr>
          <p:cNvPicPr>
            <a:picLocks noChangeAspect="1"/>
          </p:cNvPicPr>
          <p:nvPr/>
        </p:nvPicPr>
        <p:blipFill rotWithShape="1">
          <a:blip r:embed="rId6"/>
          <a:srcRect l="23361" t="-2694" r="26270" b="54846"/>
          <a:stretch/>
        </p:blipFill>
        <p:spPr>
          <a:xfrm>
            <a:off x="4138689" y="7985141"/>
            <a:ext cx="2570004" cy="1227756"/>
          </a:xfrm>
          <a:prstGeom prst="rect">
            <a:avLst/>
          </a:prstGeom>
        </p:spPr>
      </p:pic>
      <p:cxnSp>
        <p:nvCxnSpPr>
          <p:cNvPr id="119" name="Straight Connector 118"/>
          <p:cNvCxnSpPr/>
          <p:nvPr/>
        </p:nvCxnSpPr>
        <p:spPr>
          <a:xfrm>
            <a:off x="1679337" y="8244337"/>
            <a:ext cx="7643" cy="942975"/>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a:off x="2795191" y="6771600"/>
            <a:ext cx="7643" cy="942975"/>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a:off x="1492846" y="6790197"/>
            <a:ext cx="7643" cy="942975"/>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2" name="Straight Connector 121"/>
          <p:cNvCxnSpPr>
            <a:cxnSpLocks/>
            <a:stCxn id="38" idx="3"/>
          </p:cNvCxnSpPr>
          <p:nvPr/>
        </p:nvCxnSpPr>
        <p:spPr>
          <a:xfrm flipV="1">
            <a:off x="380404" y="7979412"/>
            <a:ext cx="933444" cy="1124"/>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6" name="Straight Connector 125"/>
          <p:cNvCxnSpPr/>
          <p:nvPr/>
        </p:nvCxnSpPr>
        <p:spPr>
          <a:xfrm>
            <a:off x="5143630" y="6764672"/>
            <a:ext cx="7643" cy="942975"/>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a:cxnSpLocks/>
            <a:endCxn id="31" idx="3"/>
          </p:cNvCxnSpPr>
          <p:nvPr/>
        </p:nvCxnSpPr>
        <p:spPr>
          <a:xfrm flipV="1">
            <a:off x="5170453" y="6508302"/>
            <a:ext cx="1055063" cy="68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a:xfrm flipH="1" flipV="1">
            <a:off x="5236086" y="5280950"/>
            <a:ext cx="8255" cy="965017"/>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3" name="Straight Connector 132"/>
          <p:cNvCxnSpPr/>
          <p:nvPr/>
        </p:nvCxnSpPr>
        <p:spPr>
          <a:xfrm flipH="1" flipV="1">
            <a:off x="4320254" y="5280950"/>
            <a:ext cx="8255" cy="965017"/>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5" name="Straight Connector 134"/>
          <p:cNvCxnSpPr/>
          <p:nvPr/>
        </p:nvCxnSpPr>
        <p:spPr>
          <a:xfrm>
            <a:off x="4131046" y="8256482"/>
            <a:ext cx="7643" cy="942975"/>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6" name="Straight Connector 135"/>
          <p:cNvCxnSpPr/>
          <p:nvPr/>
        </p:nvCxnSpPr>
        <p:spPr>
          <a:xfrm flipH="1" flipV="1">
            <a:off x="1301835" y="5261352"/>
            <a:ext cx="8255" cy="965017"/>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7" name="Straight Connector 136"/>
          <p:cNvCxnSpPr/>
          <p:nvPr/>
        </p:nvCxnSpPr>
        <p:spPr>
          <a:xfrm flipH="1" flipV="1">
            <a:off x="1301835" y="3772598"/>
            <a:ext cx="8255" cy="965017"/>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8" name="Straight Connector 137"/>
          <p:cNvCxnSpPr/>
          <p:nvPr/>
        </p:nvCxnSpPr>
        <p:spPr>
          <a:xfrm flipV="1">
            <a:off x="271499" y="5008744"/>
            <a:ext cx="933444" cy="1124"/>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9" name="Straight Connector 138"/>
          <p:cNvCxnSpPr/>
          <p:nvPr/>
        </p:nvCxnSpPr>
        <p:spPr>
          <a:xfrm flipH="1" flipV="1">
            <a:off x="2118859" y="3738489"/>
            <a:ext cx="8255" cy="965017"/>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43" name="Straight Connector 142"/>
          <p:cNvCxnSpPr/>
          <p:nvPr/>
        </p:nvCxnSpPr>
        <p:spPr>
          <a:xfrm flipH="1" flipV="1">
            <a:off x="5487436" y="2253993"/>
            <a:ext cx="8255" cy="965017"/>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44" name="Straight Connector 143"/>
          <p:cNvCxnSpPr/>
          <p:nvPr/>
        </p:nvCxnSpPr>
        <p:spPr>
          <a:xfrm flipV="1">
            <a:off x="5580617" y="3521582"/>
            <a:ext cx="982699" cy="6797"/>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flipH="1" flipV="1">
            <a:off x="4613653" y="2279582"/>
            <a:ext cx="8255" cy="965017"/>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46" name="Straight Connector 145"/>
          <p:cNvCxnSpPr/>
          <p:nvPr/>
        </p:nvCxnSpPr>
        <p:spPr>
          <a:xfrm flipH="1" flipV="1">
            <a:off x="5141060" y="3836201"/>
            <a:ext cx="8255" cy="965017"/>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47" name="Straight Connector 146"/>
          <p:cNvCxnSpPr/>
          <p:nvPr/>
        </p:nvCxnSpPr>
        <p:spPr>
          <a:xfrm flipV="1">
            <a:off x="157536" y="2093704"/>
            <a:ext cx="982699" cy="6797"/>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49" name="Straight Connector 148"/>
          <p:cNvCxnSpPr/>
          <p:nvPr/>
        </p:nvCxnSpPr>
        <p:spPr>
          <a:xfrm flipH="1" flipV="1">
            <a:off x="1034353" y="841060"/>
            <a:ext cx="8255" cy="965017"/>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0" name="Straight Connector 149"/>
          <p:cNvCxnSpPr/>
          <p:nvPr/>
        </p:nvCxnSpPr>
        <p:spPr>
          <a:xfrm flipH="1" flipV="1">
            <a:off x="1674384" y="788984"/>
            <a:ext cx="8255" cy="965017"/>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1" name="Straight Connector 150"/>
          <p:cNvCxnSpPr/>
          <p:nvPr/>
        </p:nvCxnSpPr>
        <p:spPr>
          <a:xfrm flipH="1" flipV="1">
            <a:off x="2264372" y="851012"/>
            <a:ext cx="8255" cy="965017"/>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flipH="1" flipV="1">
            <a:off x="3337330" y="2315037"/>
            <a:ext cx="8255" cy="965017"/>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22" name="TextBox 221"/>
          <p:cNvSpPr txBox="1"/>
          <p:nvPr/>
        </p:nvSpPr>
        <p:spPr>
          <a:xfrm>
            <a:off x="408229" y="3264144"/>
            <a:ext cx="480523" cy="246221"/>
          </a:xfrm>
          <a:prstGeom prst="rect">
            <a:avLst/>
          </a:prstGeom>
          <a:noFill/>
          <a:ln>
            <a:noFill/>
          </a:ln>
          <a:effectLst>
            <a:glow rad="38100">
              <a:schemeClr val="bg1"/>
            </a:glow>
            <a:softEdge rad="127000"/>
          </a:effectLst>
        </p:spPr>
        <p:txBody>
          <a:bodyPr wrap="square" rtlCol="0">
            <a:spAutoFit/>
          </a:bodyPr>
          <a:lstStyle/>
          <a:p>
            <a:pPr algn="ctr"/>
            <a:r>
              <a:rPr lang="en-GB" sz="1000" b="1" dirty="0">
                <a:solidFill>
                  <a:schemeClr val="bg1"/>
                </a:solidFill>
                <a:latin typeface="Arial" panose="020B0604020202020204" pitchFamily="34" charset="0"/>
                <a:cs typeface="Arial" panose="020B0604020202020204" pitchFamily="34" charset="0"/>
              </a:rPr>
              <a:t>5&amp;6</a:t>
            </a:r>
          </a:p>
        </p:txBody>
      </p:sp>
      <p:grpSp>
        <p:nvGrpSpPr>
          <p:cNvPr id="47" name="Group 46"/>
          <p:cNvGrpSpPr/>
          <p:nvPr/>
        </p:nvGrpSpPr>
        <p:grpSpPr>
          <a:xfrm>
            <a:off x="1630451" y="2448692"/>
            <a:ext cx="672367" cy="637669"/>
            <a:chOff x="1546509" y="2286900"/>
            <a:chExt cx="952500" cy="942975"/>
          </a:xfrm>
        </p:grpSpPr>
        <p:sp>
          <p:nvSpPr>
            <p:cNvPr id="45" name="Oval 44"/>
            <p:cNvSpPr/>
            <p:nvPr/>
          </p:nvSpPr>
          <p:spPr>
            <a:xfrm>
              <a:off x="1546509" y="2286900"/>
              <a:ext cx="952500" cy="942975"/>
            </a:xfrm>
            <a:prstGeom prst="ellipse">
              <a:avLst/>
            </a:prstGeom>
            <a:solidFill>
              <a:schemeClr val="accent4">
                <a:lumMod val="60000"/>
                <a:lumOff val="40000"/>
              </a:schemeClr>
            </a:solidFill>
            <a:ln w="762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40" name="Picture 16" descr="The Foregen Rough One Regula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883863" y="2746936"/>
              <a:ext cx="228600" cy="371475"/>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descr="The Foregen Rough One Regula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775035" y="2444489"/>
              <a:ext cx="494393" cy="202961"/>
            </a:xfrm>
            <a:prstGeom prst="rect">
              <a:avLst/>
            </a:prstGeom>
            <a:noFill/>
            <a:extLst>
              <a:ext uri="{909E8E84-426E-40DD-AFC4-6F175D3DCCD1}">
                <a14:hiddenFill xmlns:a14="http://schemas.microsoft.com/office/drawing/2010/main">
                  <a:solidFill>
                    <a:srgbClr val="FFFFFF"/>
                  </a:solidFill>
                </a14:hiddenFill>
              </a:ext>
            </a:extLst>
          </p:spPr>
        </p:pic>
      </p:grpSp>
      <p:sp>
        <p:nvSpPr>
          <p:cNvPr id="1027" name="Freeform 1026"/>
          <p:cNvSpPr/>
          <p:nvPr/>
        </p:nvSpPr>
        <p:spPr>
          <a:xfrm rot="20666485">
            <a:off x="3402229" y="666945"/>
            <a:ext cx="1029376" cy="163980"/>
          </a:xfrm>
          <a:custGeom>
            <a:avLst/>
            <a:gdLst>
              <a:gd name="connsiteX0" fmla="*/ 0 w 1493520"/>
              <a:gd name="connsiteY0" fmla="*/ 366589 h 366589"/>
              <a:gd name="connsiteX1" fmla="*/ 586740 w 1493520"/>
              <a:gd name="connsiteY1" fmla="*/ 46549 h 366589"/>
              <a:gd name="connsiteX2" fmla="*/ 1493520 w 1493520"/>
              <a:gd name="connsiteY2" fmla="*/ 8449 h 366589"/>
            </a:gdLst>
            <a:ahLst/>
            <a:cxnLst>
              <a:cxn ang="0">
                <a:pos x="connsiteX0" y="connsiteY0"/>
              </a:cxn>
              <a:cxn ang="0">
                <a:pos x="connsiteX1" y="connsiteY1"/>
              </a:cxn>
              <a:cxn ang="0">
                <a:pos x="connsiteX2" y="connsiteY2"/>
              </a:cxn>
            </a:cxnLst>
            <a:rect l="l" t="t" r="r" b="b"/>
            <a:pathLst>
              <a:path w="1493520" h="366589">
                <a:moveTo>
                  <a:pt x="0" y="366589"/>
                </a:moveTo>
                <a:cubicBezTo>
                  <a:pt x="168910" y="236414"/>
                  <a:pt x="337820" y="106239"/>
                  <a:pt x="586740" y="46549"/>
                </a:cubicBezTo>
                <a:cubicBezTo>
                  <a:pt x="835660" y="-13141"/>
                  <a:pt x="1164590" y="-2346"/>
                  <a:pt x="1493520" y="8449"/>
                </a:cubicBezTo>
              </a:path>
            </a:pathLst>
          </a:custGeom>
          <a:noFill/>
          <a:ln w="123825" cap="rnd">
            <a:solidFill>
              <a:srgbClr val="00B0F0"/>
            </a:solidFill>
            <a:headEnd type="none" w="sm" len="sm"/>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3" name="Freeform 242"/>
          <p:cNvSpPr/>
          <p:nvPr/>
        </p:nvSpPr>
        <p:spPr>
          <a:xfrm rot="21375109">
            <a:off x="3665245" y="1024527"/>
            <a:ext cx="805070" cy="234335"/>
          </a:xfrm>
          <a:custGeom>
            <a:avLst/>
            <a:gdLst>
              <a:gd name="connsiteX0" fmla="*/ 0 w 1493520"/>
              <a:gd name="connsiteY0" fmla="*/ 366589 h 366589"/>
              <a:gd name="connsiteX1" fmla="*/ 586740 w 1493520"/>
              <a:gd name="connsiteY1" fmla="*/ 46549 h 366589"/>
              <a:gd name="connsiteX2" fmla="*/ 1493520 w 1493520"/>
              <a:gd name="connsiteY2" fmla="*/ 8449 h 366589"/>
            </a:gdLst>
            <a:ahLst/>
            <a:cxnLst>
              <a:cxn ang="0">
                <a:pos x="connsiteX0" y="connsiteY0"/>
              </a:cxn>
              <a:cxn ang="0">
                <a:pos x="connsiteX1" y="connsiteY1"/>
              </a:cxn>
              <a:cxn ang="0">
                <a:pos x="connsiteX2" y="connsiteY2"/>
              </a:cxn>
            </a:cxnLst>
            <a:rect l="l" t="t" r="r" b="b"/>
            <a:pathLst>
              <a:path w="1493520" h="366589">
                <a:moveTo>
                  <a:pt x="0" y="366589"/>
                </a:moveTo>
                <a:cubicBezTo>
                  <a:pt x="168910" y="236414"/>
                  <a:pt x="337820" y="106239"/>
                  <a:pt x="586740" y="46549"/>
                </a:cubicBezTo>
                <a:cubicBezTo>
                  <a:pt x="835660" y="-13141"/>
                  <a:pt x="1164590" y="-2346"/>
                  <a:pt x="1493520" y="8449"/>
                </a:cubicBezTo>
              </a:path>
            </a:pathLst>
          </a:custGeom>
          <a:noFill/>
          <a:ln w="123825" cap="rnd">
            <a:solidFill>
              <a:srgbClr val="00B0F0"/>
            </a:solidFill>
            <a:headEnd type="none"/>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4" name="Freeform 243"/>
          <p:cNvSpPr/>
          <p:nvPr/>
        </p:nvSpPr>
        <p:spPr>
          <a:xfrm rot="933515" flipV="1">
            <a:off x="3396763" y="1735019"/>
            <a:ext cx="979042" cy="139546"/>
          </a:xfrm>
          <a:custGeom>
            <a:avLst/>
            <a:gdLst>
              <a:gd name="connsiteX0" fmla="*/ 0 w 1493520"/>
              <a:gd name="connsiteY0" fmla="*/ 366589 h 366589"/>
              <a:gd name="connsiteX1" fmla="*/ 586740 w 1493520"/>
              <a:gd name="connsiteY1" fmla="*/ 46549 h 366589"/>
              <a:gd name="connsiteX2" fmla="*/ 1493520 w 1493520"/>
              <a:gd name="connsiteY2" fmla="*/ 8449 h 366589"/>
            </a:gdLst>
            <a:ahLst/>
            <a:cxnLst>
              <a:cxn ang="0">
                <a:pos x="connsiteX0" y="connsiteY0"/>
              </a:cxn>
              <a:cxn ang="0">
                <a:pos x="connsiteX1" y="connsiteY1"/>
              </a:cxn>
              <a:cxn ang="0">
                <a:pos x="connsiteX2" y="connsiteY2"/>
              </a:cxn>
            </a:cxnLst>
            <a:rect l="l" t="t" r="r" b="b"/>
            <a:pathLst>
              <a:path w="1493520" h="366589">
                <a:moveTo>
                  <a:pt x="0" y="366589"/>
                </a:moveTo>
                <a:cubicBezTo>
                  <a:pt x="168910" y="236414"/>
                  <a:pt x="337820" y="106239"/>
                  <a:pt x="586740" y="46549"/>
                </a:cubicBezTo>
                <a:cubicBezTo>
                  <a:pt x="835660" y="-13141"/>
                  <a:pt x="1164590" y="-2346"/>
                  <a:pt x="1493520" y="8449"/>
                </a:cubicBezTo>
              </a:path>
            </a:pathLst>
          </a:custGeom>
          <a:noFill/>
          <a:ln w="123825" cap="rnd">
            <a:solidFill>
              <a:srgbClr val="00B0F0"/>
            </a:solidFill>
            <a:headEnd type="none" w="sm" len="sm"/>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29" name="Group 28"/>
          <p:cNvGrpSpPr/>
          <p:nvPr/>
        </p:nvGrpSpPr>
        <p:grpSpPr>
          <a:xfrm>
            <a:off x="2936439" y="6977231"/>
            <a:ext cx="541674" cy="517855"/>
            <a:chOff x="3847275" y="6773926"/>
            <a:chExt cx="952500" cy="942975"/>
          </a:xfrm>
        </p:grpSpPr>
        <p:sp>
          <p:nvSpPr>
            <p:cNvPr id="42" name="Oval 41"/>
            <p:cNvSpPr/>
            <p:nvPr/>
          </p:nvSpPr>
          <p:spPr>
            <a:xfrm>
              <a:off x="3847275" y="6773926"/>
              <a:ext cx="952500" cy="942975"/>
            </a:xfrm>
            <a:prstGeom prst="ellipse">
              <a:avLst/>
            </a:prstGeom>
            <a:solidFill>
              <a:schemeClr val="accent4">
                <a:lumMod val="60000"/>
                <a:lumOff val="40000"/>
              </a:schemeClr>
            </a:solidFill>
            <a:ln w="762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34" name="Picture 10" descr="The Foregen Rough One Regula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161418" y="7177374"/>
              <a:ext cx="324212" cy="401658"/>
            </a:xfrm>
            <a:prstGeom prst="rect">
              <a:avLst/>
            </a:prstGeom>
            <a:noFill/>
            <a:extLst>
              <a:ext uri="{909E8E84-426E-40DD-AFC4-6F175D3DCCD1}">
                <a14:hiddenFill xmlns:a14="http://schemas.microsoft.com/office/drawing/2010/main">
                  <a:solidFill>
                    <a:srgbClr val="FFFFFF"/>
                  </a:solidFill>
                </a14:hiddenFill>
              </a:ext>
            </a:extLst>
          </p:spPr>
        </p:pic>
        <p:pic>
          <p:nvPicPr>
            <p:cNvPr id="60" name="Picture 18" descr="The Foregen Rough One Regula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4069903" y="6966492"/>
              <a:ext cx="494393" cy="202961"/>
            </a:xfrm>
            <a:prstGeom prst="rect">
              <a:avLst/>
            </a:prstGeom>
            <a:noFill/>
            <a:extLst>
              <a:ext uri="{909E8E84-426E-40DD-AFC4-6F175D3DCCD1}">
                <a14:hiddenFill xmlns:a14="http://schemas.microsoft.com/office/drawing/2010/main">
                  <a:solidFill>
                    <a:srgbClr val="FFFFFF"/>
                  </a:solidFill>
                </a14:hiddenFill>
              </a:ext>
            </a:extLst>
          </p:spPr>
        </p:pic>
      </p:grpSp>
      <p:sp>
        <p:nvSpPr>
          <p:cNvPr id="191" name="TextBox 190"/>
          <p:cNvSpPr txBox="1"/>
          <p:nvPr/>
        </p:nvSpPr>
        <p:spPr>
          <a:xfrm>
            <a:off x="2783448" y="1420615"/>
            <a:ext cx="855619" cy="253916"/>
          </a:xfrm>
          <a:prstGeom prst="rect">
            <a:avLst/>
          </a:prstGeom>
          <a:noFill/>
          <a:ln>
            <a:noFill/>
          </a:ln>
          <a:effectLst>
            <a:glow rad="38100">
              <a:schemeClr val="bg1"/>
            </a:glow>
            <a:softEdge rad="127000"/>
          </a:effectLst>
        </p:spPr>
        <p:txBody>
          <a:bodyPr wrap="square" rtlCol="0">
            <a:spAutoFit/>
          </a:bodyPr>
          <a:lstStyle/>
          <a:p>
            <a:pPr algn="ctr"/>
            <a:r>
              <a:rPr lang="en-GB" sz="1050" b="1" dirty="0">
                <a:solidFill>
                  <a:schemeClr val="bg1"/>
                </a:solidFill>
                <a:latin typeface="Arial" panose="020B0604020202020204" pitchFamily="34" charset="0"/>
                <a:cs typeface="Arial" panose="020B0604020202020204" pitchFamily="34" charset="0"/>
              </a:rPr>
              <a:t>EXAMS</a:t>
            </a:r>
          </a:p>
        </p:txBody>
      </p:sp>
      <p:pic>
        <p:nvPicPr>
          <p:cNvPr id="5" name="Picture 2" descr="Lipstick Rage**"/>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4488676" y="418935"/>
            <a:ext cx="1057158" cy="111338"/>
          </a:xfrm>
          <a:prstGeom prst="rect">
            <a:avLst/>
          </a:prstGeom>
          <a:solidFill>
            <a:schemeClr val="bg1"/>
          </a:solidFill>
          <a:ln w="28575">
            <a:solidFill>
              <a:srgbClr val="3399FF"/>
            </a:solidFill>
            <a:prstDash val="sysDash"/>
          </a:ln>
          <a:effectLst>
            <a:glow rad="38100">
              <a:schemeClr val="accent4">
                <a:lumMod val="60000"/>
                <a:lumOff val="40000"/>
                <a:alpha val="73000"/>
              </a:schemeClr>
            </a:glow>
          </a:effectLst>
        </p:spPr>
      </p:pic>
      <p:pic>
        <p:nvPicPr>
          <p:cNvPr id="6" name="Picture 4" descr="Lipstick Rage**"/>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4480055" y="1351324"/>
            <a:ext cx="442915" cy="131604"/>
          </a:xfrm>
          <a:prstGeom prst="rect">
            <a:avLst/>
          </a:prstGeom>
          <a:noFill/>
          <a:effectLst>
            <a:glow rad="38100">
              <a:schemeClr val="accent4">
                <a:lumMod val="60000"/>
                <a:lumOff val="40000"/>
                <a:alpha val="73000"/>
              </a:schemeClr>
            </a:glow>
          </a:effectLst>
          <a:extLst>
            <a:ext uri="{909E8E84-426E-40DD-AFC4-6F175D3DCCD1}">
              <a14:hiddenFill xmlns:a14="http://schemas.microsoft.com/office/drawing/2010/main">
                <a:solidFill>
                  <a:srgbClr val="FFFFFF"/>
                </a:solidFill>
              </a14:hiddenFill>
            </a:ext>
          </a:extLst>
        </p:spPr>
      </p:pic>
      <p:pic>
        <p:nvPicPr>
          <p:cNvPr id="9" name="Picture 8" descr="Lipstick Rage**"/>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4486345" y="1910949"/>
            <a:ext cx="604115" cy="112946"/>
          </a:xfrm>
          <a:prstGeom prst="rect">
            <a:avLst/>
          </a:prstGeom>
          <a:noFill/>
          <a:effectLst>
            <a:glow rad="38100">
              <a:schemeClr val="accent4">
                <a:lumMod val="60000"/>
                <a:lumOff val="40000"/>
                <a:alpha val="73000"/>
              </a:schemeClr>
            </a:glow>
          </a:effectLst>
          <a:extLst>
            <a:ext uri="{909E8E84-426E-40DD-AFC4-6F175D3DCCD1}">
              <a14:hiddenFill xmlns:a14="http://schemas.microsoft.com/office/drawing/2010/main">
                <a:solidFill>
                  <a:srgbClr val="FFFFFF"/>
                </a:solidFill>
              </a14:hiddenFill>
            </a:ext>
          </a:extLst>
        </p:spPr>
      </p:pic>
      <p:pic>
        <p:nvPicPr>
          <p:cNvPr id="10" name="Picture 10" descr="Lipstick Rage**"/>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4471980" y="898118"/>
            <a:ext cx="1108637" cy="123883"/>
          </a:xfrm>
          <a:prstGeom prst="rect">
            <a:avLst/>
          </a:prstGeom>
          <a:noFill/>
          <a:effectLst>
            <a:glow rad="38100">
              <a:schemeClr val="accent4">
                <a:lumMod val="60000"/>
                <a:lumOff val="40000"/>
                <a:alpha val="73000"/>
              </a:schemeClr>
            </a:glow>
          </a:effectLst>
          <a:extLst>
            <a:ext uri="{909E8E84-426E-40DD-AFC4-6F175D3DCCD1}">
              <a14:hiddenFill xmlns:a14="http://schemas.microsoft.com/office/drawing/2010/main">
                <a:solidFill>
                  <a:srgbClr val="FFFFFF"/>
                </a:solidFill>
              </a14:hiddenFill>
            </a:ext>
          </a:extLst>
        </p:spPr>
      </p:pic>
      <p:sp>
        <p:nvSpPr>
          <p:cNvPr id="202" name="Freeform 201"/>
          <p:cNvSpPr/>
          <p:nvPr/>
        </p:nvSpPr>
        <p:spPr>
          <a:xfrm rot="673388" flipV="1">
            <a:off x="3661521" y="1310138"/>
            <a:ext cx="805359" cy="214511"/>
          </a:xfrm>
          <a:custGeom>
            <a:avLst/>
            <a:gdLst>
              <a:gd name="connsiteX0" fmla="*/ 0 w 1493520"/>
              <a:gd name="connsiteY0" fmla="*/ 366589 h 366589"/>
              <a:gd name="connsiteX1" fmla="*/ 586740 w 1493520"/>
              <a:gd name="connsiteY1" fmla="*/ 46549 h 366589"/>
              <a:gd name="connsiteX2" fmla="*/ 1493520 w 1493520"/>
              <a:gd name="connsiteY2" fmla="*/ 8449 h 366589"/>
            </a:gdLst>
            <a:ahLst/>
            <a:cxnLst>
              <a:cxn ang="0">
                <a:pos x="connsiteX0" y="connsiteY0"/>
              </a:cxn>
              <a:cxn ang="0">
                <a:pos x="connsiteX1" y="connsiteY1"/>
              </a:cxn>
              <a:cxn ang="0">
                <a:pos x="connsiteX2" y="connsiteY2"/>
              </a:cxn>
            </a:cxnLst>
            <a:rect l="l" t="t" r="r" b="b"/>
            <a:pathLst>
              <a:path w="1493520" h="366589">
                <a:moveTo>
                  <a:pt x="0" y="366589"/>
                </a:moveTo>
                <a:cubicBezTo>
                  <a:pt x="168910" y="236414"/>
                  <a:pt x="337820" y="106239"/>
                  <a:pt x="586740" y="46549"/>
                </a:cubicBezTo>
                <a:cubicBezTo>
                  <a:pt x="835660" y="-13141"/>
                  <a:pt x="1164590" y="-2346"/>
                  <a:pt x="1493520" y="8449"/>
                </a:cubicBezTo>
              </a:path>
            </a:pathLst>
          </a:custGeom>
          <a:noFill/>
          <a:ln w="123825" cap="rnd">
            <a:solidFill>
              <a:srgbClr val="00B0F0"/>
            </a:solidFill>
            <a:headEnd type="none"/>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extBox 10"/>
          <p:cNvSpPr txBox="1"/>
          <p:nvPr/>
        </p:nvSpPr>
        <p:spPr>
          <a:xfrm>
            <a:off x="4370813" y="543833"/>
            <a:ext cx="1428562" cy="400110"/>
          </a:xfrm>
          <a:prstGeom prst="rect">
            <a:avLst/>
          </a:prstGeom>
          <a:noFill/>
        </p:spPr>
        <p:txBody>
          <a:bodyPr wrap="square" rtlCol="0">
            <a:spAutoFit/>
          </a:bodyPr>
          <a:lstStyle/>
          <a:p>
            <a:r>
              <a:rPr lang="en-GB" sz="500" b="1" dirty="0"/>
              <a:t>You can go on to study English Literature, Language or a combination of both at A-Level. Most colleges also ask for a Grade 5 or above in English as an entry requirement. </a:t>
            </a:r>
          </a:p>
        </p:txBody>
      </p:sp>
      <p:sp>
        <p:nvSpPr>
          <p:cNvPr id="204" name="TextBox 203"/>
          <p:cNvSpPr txBox="1"/>
          <p:nvPr/>
        </p:nvSpPr>
        <p:spPr>
          <a:xfrm>
            <a:off x="4377354" y="975021"/>
            <a:ext cx="1309589" cy="400110"/>
          </a:xfrm>
          <a:prstGeom prst="rect">
            <a:avLst/>
          </a:prstGeom>
          <a:noFill/>
        </p:spPr>
        <p:txBody>
          <a:bodyPr wrap="square" rtlCol="0">
            <a:spAutoFit/>
          </a:bodyPr>
          <a:lstStyle/>
          <a:p>
            <a:r>
              <a:rPr lang="en-GB" sz="500" b="1" dirty="0"/>
              <a:t>English allows you to progress in careers such as journalism, scriptwriting, publishing, editing, speech therapy, law… the list is endless!</a:t>
            </a:r>
            <a:endParaRPr lang="en-GB" sz="500" dirty="0"/>
          </a:p>
        </p:txBody>
      </p:sp>
      <p:sp>
        <p:nvSpPr>
          <p:cNvPr id="205" name="TextBox 204"/>
          <p:cNvSpPr txBox="1"/>
          <p:nvPr/>
        </p:nvSpPr>
        <p:spPr>
          <a:xfrm>
            <a:off x="4391164" y="1983704"/>
            <a:ext cx="1307770" cy="323165"/>
          </a:xfrm>
          <a:prstGeom prst="rect">
            <a:avLst/>
          </a:prstGeom>
          <a:noFill/>
        </p:spPr>
        <p:txBody>
          <a:bodyPr wrap="square" rtlCol="0">
            <a:spAutoFit/>
          </a:bodyPr>
          <a:lstStyle/>
          <a:p>
            <a:pPr>
              <a:tabLst>
                <a:tab pos="87313" algn="l"/>
              </a:tabLst>
            </a:pPr>
            <a:r>
              <a:rPr lang="en-GB" sz="500" b="1" dirty="0"/>
              <a:t>You can develop a continued passion and love of learning about literary texts or the language of English.</a:t>
            </a:r>
            <a:endParaRPr lang="en-GB" sz="500" dirty="0"/>
          </a:p>
        </p:txBody>
      </p:sp>
      <p:sp>
        <p:nvSpPr>
          <p:cNvPr id="207" name="TextBox 206"/>
          <p:cNvSpPr txBox="1"/>
          <p:nvPr/>
        </p:nvSpPr>
        <p:spPr>
          <a:xfrm>
            <a:off x="4394987" y="1446561"/>
            <a:ext cx="1307770" cy="477054"/>
          </a:xfrm>
          <a:prstGeom prst="rect">
            <a:avLst/>
          </a:prstGeom>
          <a:noFill/>
        </p:spPr>
        <p:txBody>
          <a:bodyPr wrap="square" rtlCol="0">
            <a:spAutoFit/>
          </a:bodyPr>
          <a:lstStyle/>
          <a:p>
            <a:r>
              <a:rPr lang="en-GB" sz="500" b="1" dirty="0"/>
              <a:t>English provides you with key skills in written and oral communication, as well as expanding your creativity, critical thinking skills, reading, inference and analysis. </a:t>
            </a:r>
            <a:endParaRPr lang="en-GB" sz="500" dirty="0"/>
          </a:p>
        </p:txBody>
      </p:sp>
      <p:sp>
        <p:nvSpPr>
          <p:cNvPr id="209" name="TextBox 208"/>
          <p:cNvSpPr txBox="1"/>
          <p:nvPr/>
        </p:nvSpPr>
        <p:spPr>
          <a:xfrm>
            <a:off x="459267" y="2039393"/>
            <a:ext cx="669786" cy="461665"/>
          </a:xfrm>
          <a:prstGeom prst="rect">
            <a:avLst/>
          </a:prstGeom>
          <a:solidFill>
            <a:srgbClr val="00B0F0"/>
          </a:solidFill>
          <a:ln>
            <a:noFill/>
          </a:ln>
          <a:effectLst>
            <a:softEdge rad="63500"/>
          </a:effectLst>
        </p:spPr>
        <p:txBody>
          <a:bodyPr wrap="square" rtlCol="0">
            <a:spAutoFit/>
          </a:bodyPr>
          <a:lstStyle/>
          <a:p>
            <a:pPr algn="ctr"/>
            <a:r>
              <a:rPr lang="en-GB" sz="800" b="1" dirty="0">
                <a:latin typeface="Arial" panose="020B0604020202020204" pitchFamily="34" charset="0"/>
                <a:cs typeface="Arial" panose="020B0604020202020204" pitchFamily="34" charset="0"/>
              </a:rPr>
              <a:t>An Inspector Calls</a:t>
            </a:r>
            <a:endParaRPr lang="en-GB" sz="700" b="1" dirty="0">
              <a:latin typeface="Arial" panose="020B0604020202020204" pitchFamily="34" charset="0"/>
              <a:cs typeface="Arial" panose="020B0604020202020204" pitchFamily="34" charset="0"/>
            </a:endParaRPr>
          </a:p>
        </p:txBody>
      </p:sp>
      <p:sp>
        <p:nvSpPr>
          <p:cNvPr id="210" name="TextBox 209"/>
          <p:cNvSpPr txBox="1"/>
          <p:nvPr/>
        </p:nvSpPr>
        <p:spPr>
          <a:xfrm>
            <a:off x="162275" y="2372554"/>
            <a:ext cx="1391068" cy="846386"/>
          </a:xfrm>
          <a:prstGeom prst="rect">
            <a:avLst/>
          </a:prstGeom>
          <a:noFill/>
          <a:ln>
            <a:noFill/>
          </a:ln>
          <a:effectLst>
            <a:glow rad="38100">
              <a:schemeClr val="bg1"/>
            </a:glow>
            <a:softEdge rad="127000"/>
          </a:effectLst>
        </p:spPr>
        <p:txBody>
          <a:bodyPr wrap="square" rtlCol="0">
            <a:spAutoFit/>
          </a:bodyPr>
          <a:lstStyle/>
          <a:p>
            <a:r>
              <a:rPr lang="en-GB" sz="700" dirty="0">
                <a:latin typeface="Arial" panose="020B0604020202020204" pitchFamily="34" charset="0"/>
                <a:cs typeface="Arial" panose="020B0604020202020204" pitchFamily="34" charset="0"/>
              </a:rPr>
              <a:t>Your study of this modern play will allow you to further develop your knowledge of dramatic devices and exploration of writer’s intent by considering impact on the audience.</a:t>
            </a:r>
          </a:p>
        </p:txBody>
      </p:sp>
      <p:sp>
        <p:nvSpPr>
          <p:cNvPr id="211" name="TextBox 210"/>
          <p:cNvSpPr txBox="1"/>
          <p:nvPr/>
        </p:nvSpPr>
        <p:spPr>
          <a:xfrm>
            <a:off x="2350387" y="2343284"/>
            <a:ext cx="882045" cy="215444"/>
          </a:xfrm>
          <a:prstGeom prst="rect">
            <a:avLst/>
          </a:prstGeom>
          <a:noFill/>
          <a:ln>
            <a:noFill/>
          </a:ln>
          <a:effectLst>
            <a:softEdge rad="63500"/>
          </a:effectLst>
        </p:spPr>
        <p:txBody>
          <a:bodyPr wrap="square" rtlCol="0">
            <a:spAutoFit/>
          </a:bodyPr>
          <a:lstStyle/>
          <a:p>
            <a:pPr algn="ctr"/>
            <a:r>
              <a:rPr lang="en-GB" sz="800" b="1" dirty="0">
                <a:latin typeface="Arial" panose="020B0604020202020204" pitchFamily="34" charset="0"/>
                <a:cs typeface="Arial" panose="020B0604020202020204" pitchFamily="34" charset="0"/>
              </a:rPr>
              <a:t>Macbeth</a:t>
            </a:r>
            <a:endParaRPr lang="en-GB" sz="700" b="1" dirty="0">
              <a:latin typeface="Arial" panose="020B0604020202020204" pitchFamily="34" charset="0"/>
              <a:cs typeface="Arial" panose="020B0604020202020204" pitchFamily="34" charset="0"/>
            </a:endParaRPr>
          </a:p>
        </p:txBody>
      </p:sp>
      <p:sp>
        <p:nvSpPr>
          <p:cNvPr id="212" name="TextBox 211"/>
          <p:cNvSpPr txBox="1"/>
          <p:nvPr/>
        </p:nvSpPr>
        <p:spPr>
          <a:xfrm>
            <a:off x="3664631" y="2292677"/>
            <a:ext cx="882045" cy="307777"/>
          </a:xfrm>
          <a:prstGeom prst="rect">
            <a:avLst/>
          </a:prstGeom>
          <a:noFill/>
          <a:ln>
            <a:noFill/>
          </a:ln>
          <a:effectLst>
            <a:softEdge rad="63500"/>
          </a:effectLst>
        </p:spPr>
        <p:txBody>
          <a:bodyPr wrap="square" rtlCol="0">
            <a:spAutoFit/>
          </a:bodyPr>
          <a:lstStyle/>
          <a:p>
            <a:pPr algn="ctr"/>
            <a:r>
              <a:rPr lang="en-GB" sz="700" b="1" dirty="0">
                <a:latin typeface="Arial" panose="020B0604020202020204" pitchFamily="34" charset="0"/>
                <a:cs typeface="Arial" panose="020B0604020202020204" pitchFamily="34" charset="0"/>
              </a:rPr>
              <a:t>Language Paper 1 Section A&amp;B</a:t>
            </a:r>
          </a:p>
        </p:txBody>
      </p:sp>
      <p:sp>
        <p:nvSpPr>
          <p:cNvPr id="213" name="TextBox 212"/>
          <p:cNvSpPr txBox="1"/>
          <p:nvPr/>
        </p:nvSpPr>
        <p:spPr>
          <a:xfrm>
            <a:off x="4938058" y="2310516"/>
            <a:ext cx="629046" cy="338554"/>
          </a:xfrm>
          <a:prstGeom prst="rect">
            <a:avLst/>
          </a:prstGeom>
          <a:noFill/>
          <a:ln>
            <a:noFill/>
          </a:ln>
          <a:effectLst>
            <a:softEdge rad="63500"/>
          </a:effectLst>
        </p:spPr>
        <p:txBody>
          <a:bodyPr wrap="square" rtlCol="0">
            <a:spAutoFit/>
          </a:bodyPr>
          <a:lstStyle/>
          <a:p>
            <a:pPr algn="ctr"/>
            <a:r>
              <a:rPr lang="en-GB" sz="800" b="1" dirty="0">
                <a:latin typeface="Arial" panose="020B0604020202020204" pitchFamily="34" charset="0"/>
                <a:cs typeface="Arial" panose="020B0604020202020204" pitchFamily="34" charset="0"/>
              </a:rPr>
              <a:t>Power &amp; Conflict</a:t>
            </a:r>
            <a:endParaRPr lang="en-GB" sz="700" b="1" dirty="0">
              <a:latin typeface="Arial" panose="020B0604020202020204" pitchFamily="34" charset="0"/>
              <a:cs typeface="Arial" panose="020B0604020202020204" pitchFamily="34" charset="0"/>
            </a:endParaRPr>
          </a:p>
        </p:txBody>
      </p:sp>
      <p:sp>
        <p:nvSpPr>
          <p:cNvPr id="214" name="TextBox 213"/>
          <p:cNvSpPr txBox="1"/>
          <p:nvPr/>
        </p:nvSpPr>
        <p:spPr>
          <a:xfrm>
            <a:off x="5799374" y="2253908"/>
            <a:ext cx="799069" cy="461665"/>
          </a:xfrm>
          <a:prstGeom prst="rect">
            <a:avLst/>
          </a:prstGeom>
          <a:noFill/>
          <a:ln>
            <a:noFill/>
          </a:ln>
          <a:effectLst>
            <a:softEdge rad="63500"/>
          </a:effectLst>
        </p:spPr>
        <p:txBody>
          <a:bodyPr wrap="square" rtlCol="0">
            <a:spAutoFit/>
          </a:bodyPr>
          <a:lstStyle/>
          <a:p>
            <a:pPr algn="ctr"/>
            <a:r>
              <a:rPr lang="en-GB" sz="800" b="1" dirty="0">
                <a:latin typeface="Arial" panose="020B0604020202020204" pitchFamily="34" charset="0"/>
                <a:cs typeface="Arial" panose="020B0604020202020204" pitchFamily="34" charset="0"/>
              </a:rPr>
              <a:t>A </a:t>
            </a:r>
          </a:p>
          <a:p>
            <a:pPr algn="ctr"/>
            <a:r>
              <a:rPr lang="en-GB" sz="800" b="1" dirty="0">
                <a:latin typeface="Arial" panose="020B0604020202020204" pitchFamily="34" charset="0"/>
                <a:cs typeface="Arial" panose="020B0604020202020204" pitchFamily="34" charset="0"/>
              </a:rPr>
              <a:t>Christmas Carol</a:t>
            </a:r>
            <a:endParaRPr lang="en-GB" sz="700" b="1" dirty="0">
              <a:latin typeface="Arial" panose="020B0604020202020204" pitchFamily="34" charset="0"/>
              <a:cs typeface="Arial" panose="020B0604020202020204" pitchFamily="34" charset="0"/>
            </a:endParaRPr>
          </a:p>
        </p:txBody>
      </p:sp>
      <p:sp>
        <p:nvSpPr>
          <p:cNvPr id="217" name="TextBox 216"/>
          <p:cNvSpPr txBox="1"/>
          <p:nvPr/>
        </p:nvSpPr>
        <p:spPr>
          <a:xfrm>
            <a:off x="5559698" y="3498921"/>
            <a:ext cx="954932" cy="461665"/>
          </a:xfrm>
          <a:prstGeom prst="rect">
            <a:avLst/>
          </a:prstGeom>
          <a:noFill/>
          <a:ln>
            <a:noFill/>
          </a:ln>
          <a:effectLst>
            <a:softEdge rad="63500"/>
          </a:effectLst>
        </p:spPr>
        <p:txBody>
          <a:bodyPr wrap="square" rtlCol="0">
            <a:spAutoFit/>
          </a:bodyPr>
          <a:lstStyle/>
          <a:p>
            <a:pPr algn="ctr"/>
            <a:r>
              <a:rPr lang="en-GB" sz="800" b="1" dirty="0">
                <a:latin typeface="Arial" panose="020B0604020202020204" pitchFamily="34" charset="0"/>
                <a:cs typeface="Arial" panose="020B0604020202020204" pitchFamily="34" charset="0"/>
              </a:rPr>
              <a:t>Language Paper 2 Section A&amp;B</a:t>
            </a:r>
            <a:endParaRPr lang="en-GB" sz="700" b="1" dirty="0">
              <a:latin typeface="Arial" panose="020B0604020202020204" pitchFamily="34" charset="0"/>
              <a:cs typeface="Arial" panose="020B0604020202020204" pitchFamily="34" charset="0"/>
            </a:endParaRPr>
          </a:p>
        </p:txBody>
      </p:sp>
      <p:sp>
        <p:nvSpPr>
          <p:cNvPr id="219" name="TextBox 218"/>
          <p:cNvSpPr txBox="1"/>
          <p:nvPr/>
        </p:nvSpPr>
        <p:spPr>
          <a:xfrm>
            <a:off x="3890636" y="3827271"/>
            <a:ext cx="1032334" cy="200055"/>
          </a:xfrm>
          <a:prstGeom prst="rect">
            <a:avLst/>
          </a:prstGeom>
          <a:noFill/>
          <a:ln>
            <a:noFill/>
          </a:ln>
          <a:effectLst>
            <a:softEdge rad="63500"/>
          </a:effectLst>
        </p:spPr>
        <p:txBody>
          <a:bodyPr wrap="square" rtlCol="0">
            <a:spAutoFit/>
          </a:bodyPr>
          <a:lstStyle/>
          <a:p>
            <a:pPr algn="ctr"/>
            <a:r>
              <a:rPr lang="en-GB" sz="700" b="1" dirty="0">
                <a:latin typeface="Arial" panose="020B0604020202020204" pitchFamily="34" charset="0"/>
                <a:cs typeface="Arial" panose="020B0604020202020204" pitchFamily="34" charset="0"/>
              </a:rPr>
              <a:t>Spoken Language</a:t>
            </a:r>
          </a:p>
        </p:txBody>
      </p:sp>
      <p:sp>
        <p:nvSpPr>
          <p:cNvPr id="221" name="TextBox 220"/>
          <p:cNvSpPr txBox="1"/>
          <p:nvPr/>
        </p:nvSpPr>
        <p:spPr>
          <a:xfrm>
            <a:off x="2541837" y="3816151"/>
            <a:ext cx="650573" cy="338554"/>
          </a:xfrm>
          <a:prstGeom prst="rect">
            <a:avLst/>
          </a:prstGeom>
          <a:noFill/>
          <a:ln>
            <a:noFill/>
          </a:ln>
          <a:effectLst>
            <a:softEdge rad="63500"/>
          </a:effectLst>
        </p:spPr>
        <p:txBody>
          <a:bodyPr wrap="square" rtlCol="0">
            <a:spAutoFit/>
          </a:bodyPr>
          <a:lstStyle/>
          <a:p>
            <a:pPr algn="ctr"/>
            <a:r>
              <a:rPr lang="en-GB" sz="800" b="1" dirty="0">
                <a:latin typeface="Arial" panose="020B0604020202020204" pitchFamily="34" charset="0"/>
                <a:cs typeface="Arial" panose="020B0604020202020204" pitchFamily="34" charset="0"/>
              </a:rPr>
              <a:t>War poetry</a:t>
            </a:r>
            <a:endParaRPr lang="en-GB" sz="700" b="1" dirty="0">
              <a:latin typeface="Arial" panose="020B0604020202020204" pitchFamily="34" charset="0"/>
              <a:cs typeface="Arial" panose="020B0604020202020204" pitchFamily="34" charset="0"/>
            </a:endParaRPr>
          </a:p>
        </p:txBody>
      </p:sp>
      <p:sp>
        <p:nvSpPr>
          <p:cNvPr id="224" name="TextBox 223"/>
          <p:cNvSpPr txBox="1"/>
          <p:nvPr/>
        </p:nvSpPr>
        <p:spPr>
          <a:xfrm>
            <a:off x="731278" y="3816151"/>
            <a:ext cx="625515" cy="338554"/>
          </a:xfrm>
          <a:prstGeom prst="rect">
            <a:avLst/>
          </a:prstGeom>
          <a:noFill/>
          <a:ln>
            <a:noFill/>
          </a:ln>
          <a:effectLst>
            <a:softEdge rad="63500"/>
          </a:effectLst>
        </p:spPr>
        <p:txBody>
          <a:bodyPr wrap="square" rtlCol="0">
            <a:spAutoFit/>
          </a:bodyPr>
          <a:lstStyle/>
          <a:p>
            <a:pPr algn="ctr"/>
            <a:r>
              <a:rPr lang="en-GB" sz="800" b="1" dirty="0">
                <a:latin typeface="Arial" panose="020B0604020202020204" pitchFamily="34" charset="0"/>
                <a:cs typeface="Arial" panose="020B0604020202020204" pitchFamily="34" charset="0"/>
              </a:rPr>
              <a:t>Blood Brothers</a:t>
            </a:r>
            <a:endParaRPr lang="en-GB" sz="700" b="1" dirty="0">
              <a:latin typeface="Arial" panose="020B0604020202020204" pitchFamily="34" charset="0"/>
              <a:cs typeface="Arial" panose="020B0604020202020204" pitchFamily="34" charset="0"/>
            </a:endParaRPr>
          </a:p>
        </p:txBody>
      </p:sp>
      <p:sp>
        <p:nvSpPr>
          <p:cNvPr id="225" name="TextBox 224"/>
          <p:cNvSpPr txBox="1"/>
          <p:nvPr/>
        </p:nvSpPr>
        <p:spPr>
          <a:xfrm>
            <a:off x="131795" y="4975973"/>
            <a:ext cx="1104984" cy="338554"/>
          </a:xfrm>
          <a:prstGeom prst="rect">
            <a:avLst/>
          </a:prstGeom>
          <a:noFill/>
          <a:ln>
            <a:noFill/>
          </a:ln>
          <a:effectLst>
            <a:softEdge rad="63500"/>
          </a:effectLst>
        </p:spPr>
        <p:txBody>
          <a:bodyPr wrap="square" rtlCol="0">
            <a:spAutoFit/>
          </a:bodyPr>
          <a:lstStyle/>
          <a:p>
            <a:pPr algn="ctr"/>
            <a:r>
              <a:rPr lang="en-GB" sz="800" b="1" dirty="0">
                <a:latin typeface="Arial" panose="020B0604020202020204" pitchFamily="34" charset="0"/>
                <a:cs typeface="Arial" panose="020B0604020202020204" pitchFamily="34" charset="0"/>
              </a:rPr>
              <a:t>Voices: Non-Fiction</a:t>
            </a:r>
            <a:endParaRPr lang="en-GB" sz="700" b="1" dirty="0">
              <a:latin typeface="Arial" panose="020B0604020202020204" pitchFamily="34" charset="0"/>
              <a:cs typeface="Arial" panose="020B0604020202020204" pitchFamily="34" charset="0"/>
            </a:endParaRPr>
          </a:p>
        </p:txBody>
      </p:sp>
      <p:sp>
        <p:nvSpPr>
          <p:cNvPr id="226" name="TextBox 225"/>
          <p:cNvSpPr txBox="1"/>
          <p:nvPr/>
        </p:nvSpPr>
        <p:spPr>
          <a:xfrm>
            <a:off x="1584034" y="5306525"/>
            <a:ext cx="1273633" cy="215444"/>
          </a:xfrm>
          <a:prstGeom prst="rect">
            <a:avLst/>
          </a:prstGeom>
          <a:noFill/>
          <a:ln>
            <a:noFill/>
          </a:ln>
          <a:effectLst>
            <a:softEdge rad="63500"/>
          </a:effectLst>
        </p:spPr>
        <p:txBody>
          <a:bodyPr wrap="square" rtlCol="0">
            <a:spAutoFit/>
          </a:bodyPr>
          <a:lstStyle/>
          <a:p>
            <a:pPr algn="ctr"/>
            <a:r>
              <a:rPr lang="en-GB" sz="800" b="1" dirty="0">
                <a:latin typeface="Arial" panose="020B0604020202020204" pitchFamily="34" charset="0"/>
                <a:cs typeface="Arial" panose="020B0604020202020204" pitchFamily="34" charset="0"/>
              </a:rPr>
              <a:t>Of Mice and Men</a:t>
            </a:r>
            <a:endParaRPr lang="en-GB" sz="700" b="1" dirty="0">
              <a:latin typeface="Arial" panose="020B0604020202020204" pitchFamily="34" charset="0"/>
              <a:cs typeface="Arial" panose="020B0604020202020204" pitchFamily="34" charset="0"/>
            </a:endParaRPr>
          </a:p>
        </p:txBody>
      </p:sp>
      <p:sp>
        <p:nvSpPr>
          <p:cNvPr id="230" name="TextBox 229"/>
          <p:cNvSpPr txBox="1"/>
          <p:nvPr/>
        </p:nvSpPr>
        <p:spPr>
          <a:xfrm>
            <a:off x="3854708" y="6779649"/>
            <a:ext cx="1345955" cy="215444"/>
          </a:xfrm>
          <a:prstGeom prst="rect">
            <a:avLst/>
          </a:prstGeom>
          <a:noFill/>
          <a:ln>
            <a:noFill/>
          </a:ln>
          <a:effectLst>
            <a:softEdge rad="63500"/>
          </a:effectLst>
        </p:spPr>
        <p:txBody>
          <a:bodyPr wrap="square" rtlCol="0">
            <a:spAutoFit/>
          </a:bodyPr>
          <a:lstStyle/>
          <a:p>
            <a:pPr algn="ctr"/>
            <a:r>
              <a:rPr lang="en-GB" sz="800" b="1" dirty="0">
                <a:latin typeface="Arial" panose="020B0604020202020204" pitchFamily="34" charset="0"/>
                <a:cs typeface="Arial" panose="020B0604020202020204" pitchFamily="34" charset="0"/>
              </a:rPr>
              <a:t>The Woman in Black</a:t>
            </a:r>
            <a:endParaRPr lang="en-GB" sz="700" b="1" dirty="0">
              <a:latin typeface="Arial" panose="020B0604020202020204" pitchFamily="34" charset="0"/>
              <a:cs typeface="Arial" panose="020B0604020202020204" pitchFamily="34" charset="0"/>
            </a:endParaRPr>
          </a:p>
        </p:txBody>
      </p:sp>
      <p:sp>
        <p:nvSpPr>
          <p:cNvPr id="245" name="TextBox 244"/>
          <p:cNvSpPr txBox="1"/>
          <p:nvPr/>
        </p:nvSpPr>
        <p:spPr>
          <a:xfrm>
            <a:off x="5669638" y="6444516"/>
            <a:ext cx="617476" cy="584775"/>
          </a:xfrm>
          <a:prstGeom prst="rect">
            <a:avLst/>
          </a:prstGeom>
          <a:noFill/>
          <a:ln>
            <a:noFill/>
          </a:ln>
          <a:effectLst>
            <a:softEdge rad="63500"/>
          </a:effectLst>
        </p:spPr>
        <p:txBody>
          <a:bodyPr wrap="square" rtlCol="0">
            <a:spAutoFit/>
          </a:bodyPr>
          <a:lstStyle/>
          <a:p>
            <a:pPr algn="ctr"/>
            <a:r>
              <a:rPr lang="en-GB" sz="800" b="1" dirty="0">
                <a:latin typeface="Arial" panose="020B0604020202020204" pitchFamily="34" charset="0"/>
                <a:cs typeface="Arial" panose="020B0604020202020204" pitchFamily="34" charset="0"/>
              </a:rPr>
              <a:t>Poetry from Other Cultures</a:t>
            </a:r>
            <a:endParaRPr lang="en-GB" sz="700" b="1" dirty="0">
              <a:latin typeface="Arial" panose="020B0604020202020204" pitchFamily="34" charset="0"/>
              <a:cs typeface="Arial" panose="020B0604020202020204" pitchFamily="34" charset="0"/>
            </a:endParaRPr>
          </a:p>
        </p:txBody>
      </p:sp>
      <p:sp>
        <p:nvSpPr>
          <p:cNvPr id="248" name="TextBox 247"/>
          <p:cNvSpPr txBox="1"/>
          <p:nvPr/>
        </p:nvSpPr>
        <p:spPr>
          <a:xfrm>
            <a:off x="4710807" y="5293646"/>
            <a:ext cx="561260" cy="338554"/>
          </a:xfrm>
          <a:prstGeom prst="rect">
            <a:avLst/>
          </a:prstGeom>
          <a:noFill/>
          <a:ln>
            <a:noFill/>
          </a:ln>
          <a:effectLst>
            <a:softEdge rad="63500"/>
          </a:effectLst>
        </p:spPr>
        <p:txBody>
          <a:bodyPr wrap="square" rtlCol="0">
            <a:spAutoFit/>
          </a:bodyPr>
          <a:lstStyle/>
          <a:p>
            <a:pPr algn="ctr"/>
            <a:r>
              <a:rPr lang="en-GB" sz="800" b="1" dirty="0">
                <a:latin typeface="Arial" panose="020B0604020202020204" pitchFamily="34" charset="0"/>
                <a:cs typeface="Arial" panose="020B0604020202020204" pitchFamily="34" charset="0"/>
              </a:rPr>
              <a:t>Romeo &amp; Juliet</a:t>
            </a:r>
            <a:endParaRPr lang="en-GB" sz="700" b="1" dirty="0">
              <a:latin typeface="Arial" panose="020B0604020202020204" pitchFamily="34" charset="0"/>
              <a:cs typeface="Arial" panose="020B0604020202020204" pitchFamily="34" charset="0"/>
            </a:endParaRPr>
          </a:p>
        </p:txBody>
      </p:sp>
      <p:cxnSp>
        <p:nvCxnSpPr>
          <p:cNvPr id="249" name="Straight Connector 248"/>
          <p:cNvCxnSpPr/>
          <p:nvPr/>
        </p:nvCxnSpPr>
        <p:spPr>
          <a:xfrm flipH="1" flipV="1">
            <a:off x="3399097" y="5216177"/>
            <a:ext cx="8255" cy="965017"/>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74" name="TextBox 273"/>
          <p:cNvSpPr txBox="1"/>
          <p:nvPr/>
        </p:nvSpPr>
        <p:spPr>
          <a:xfrm>
            <a:off x="5211531" y="5334195"/>
            <a:ext cx="1032839" cy="338554"/>
          </a:xfrm>
          <a:prstGeom prst="rect">
            <a:avLst/>
          </a:prstGeom>
          <a:noFill/>
          <a:ln>
            <a:noFill/>
          </a:ln>
          <a:effectLst>
            <a:softEdge rad="63500"/>
          </a:effectLst>
        </p:spPr>
        <p:txBody>
          <a:bodyPr wrap="square" rtlCol="0">
            <a:spAutoFit/>
          </a:bodyPr>
          <a:lstStyle/>
          <a:p>
            <a:pPr algn="ctr"/>
            <a:r>
              <a:rPr lang="en-GB" sz="800" b="1" dirty="0">
                <a:latin typeface="Arial" panose="020B0604020202020204" pitchFamily="34" charset="0"/>
                <a:cs typeface="Arial" panose="020B0604020202020204" pitchFamily="34" charset="0"/>
              </a:rPr>
              <a:t>19</a:t>
            </a:r>
            <a:r>
              <a:rPr lang="en-GB" sz="800" b="1" baseline="30000" dirty="0">
                <a:latin typeface="Arial" panose="020B0604020202020204" pitchFamily="34" charset="0"/>
                <a:cs typeface="Arial" panose="020B0604020202020204" pitchFamily="34" charset="0"/>
              </a:rPr>
              <a:t>th</a:t>
            </a:r>
            <a:r>
              <a:rPr lang="en-GB" sz="800" b="1" dirty="0">
                <a:latin typeface="Arial" panose="020B0604020202020204" pitchFamily="34" charset="0"/>
                <a:cs typeface="Arial" panose="020B0604020202020204" pitchFamily="34" charset="0"/>
              </a:rPr>
              <a:t> Century Non-Fiction: The Five</a:t>
            </a:r>
            <a:endParaRPr lang="en-GB" sz="700" b="1" dirty="0">
              <a:latin typeface="Arial" panose="020B0604020202020204" pitchFamily="34" charset="0"/>
              <a:cs typeface="Arial" panose="020B0604020202020204" pitchFamily="34" charset="0"/>
            </a:endParaRPr>
          </a:p>
        </p:txBody>
      </p:sp>
      <p:sp>
        <p:nvSpPr>
          <p:cNvPr id="275" name="TextBox 274"/>
          <p:cNvSpPr txBox="1"/>
          <p:nvPr/>
        </p:nvSpPr>
        <p:spPr>
          <a:xfrm>
            <a:off x="3426206" y="5291247"/>
            <a:ext cx="882045" cy="200055"/>
          </a:xfrm>
          <a:prstGeom prst="rect">
            <a:avLst/>
          </a:prstGeom>
          <a:noFill/>
          <a:ln>
            <a:noFill/>
          </a:ln>
          <a:effectLst>
            <a:softEdge rad="63500"/>
          </a:effectLst>
        </p:spPr>
        <p:txBody>
          <a:bodyPr wrap="square" rtlCol="0">
            <a:spAutoFit/>
          </a:bodyPr>
          <a:lstStyle/>
          <a:p>
            <a:pPr algn="ctr"/>
            <a:r>
              <a:rPr lang="en-GB" sz="700" b="1" dirty="0">
                <a:latin typeface="Arial" panose="020B0604020202020204" pitchFamily="34" charset="0"/>
                <a:cs typeface="Arial" panose="020B0604020202020204" pitchFamily="34" charset="0"/>
              </a:rPr>
              <a:t>The Arrival</a:t>
            </a:r>
          </a:p>
        </p:txBody>
      </p:sp>
      <p:sp>
        <p:nvSpPr>
          <p:cNvPr id="283" name="TextBox 282"/>
          <p:cNvSpPr txBox="1"/>
          <p:nvPr/>
        </p:nvSpPr>
        <p:spPr>
          <a:xfrm>
            <a:off x="1499182" y="6769375"/>
            <a:ext cx="1047368" cy="215444"/>
          </a:xfrm>
          <a:prstGeom prst="rect">
            <a:avLst/>
          </a:prstGeom>
          <a:noFill/>
          <a:ln>
            <a:noFill/>
          </a:ln>
          <a:effectLst>
            <a:softEdge rad="63500"/>
          </a:effectLst>
        </p:spPr>
        <p:txBody>
          <a:bodyPr wrap="square" rtlCol="0">
            <a:spAutoFit/>
          </a:bodyPr>
          <a:lstStyle/>
          <a:p>
            <a:pPr algn="ctr"/>
            <a:r>
              <a:rPr lang="en-GB" sz="800" b="1" dirty="0">
                <a:solidFill>
                  <a:schemeClr val="bg1"/>
                </a:solidFill>
                <a:latin typeface="Arial" panose="020B0604020202020204" pitchFamily="34" charset="0"/>
                <a:cs typeface="Arial" panose="020B0604020202020204" pitchFamily="34" charset="0"/>
              </a:rPr>
              <a:t>Art of Rhetoric</a:t>
            </a:r>
            <a:endParaRPr lang="en-GB" sz="700" b="1" dirty="0">
              <a:solidFill>
                <a:schemeClr val="bg1"/>
              </a:solidFill>
              <a:latin typeface="Arial" panose="020B0604020202020204" pitchFamily="34" charset="0"/>
              <a:cs typeface="Arial" panose="020B0604020202020204" pitchFamily="34" charset="0"/>
            </a:endParaRPr>
          </a:p>
        </p:txBody>
      </p:sp>
      <p:sp>
        <p:nvSpPr>
          <p:cNvPr id="284" name="TextBox 283"/>
          <p:cNvSpPr txBox="1"/>
          <p:nvPr/>
        </p:nvSpPr>
        <p:spPr>
          <a:xfrm>
            <a:off x="440581" y="6754096"/>
            <a:ext cx="699654" cy="292388"/>
          </a:xfrm>
          <a:prstGeom prst="rect">
            <a:avLst/>
          </a:prstGeom>
          <a:noFill/>
          <a:ln>
            <a:noFill/>
          </a:ln>
          <a:effectLst>
            <a:softEdge rad="63500"/>
          </a:effectLst>
        </p:spPr>
        <p:txBody>
          <a:bodyPr wrap="square" rtlCol="0">
            <a:spAutoFit/>
          </a:bodyPr>
          <a:lstStyle/>
          <a:p>
            <a:pPr algn="ctr"/>
            <a:r>
              <a:rPr lang="en-GB" sz="650" b="1" dirty="0">
                <a:solidFill>
                  <a:schemeClr val="bg1"/>
                </a:solidFill>
                <a:latin typeface="Arial" panose="020B0604020202020204" pitchFamily="34" charset="0"/>
                <a:cs typeface="Arial" panose="020B0604020202020204" pitchFamily="34" charset="0"/>
              </a:rPr>
              <a:t>Introduction to Poetry</a:t>
            </a:r>
          </a:p>
        </p:txBody>
      </p:sp>
      <p:sp>
        <p:nvSpPr>
          <p:cNvPr id="296" name="TextBox 295"/>
          <p:cNvSpPr txBox="1"/>
          <p:nvPr/>
        </p:nvSpPr>
        <p:spPr>
          <a:xfrm>
            <a:off x="660146" y="7969713"/>
            <a:ext cx="574458" cy="323165"/>
          </a:xfrm>
          <a:prstGeom prst="rect">
            <a:avLst/>
          </a:prstGeom>
          <a:noFill/>
          <a:ln>
            <a:noFill/>
          </a:ln>
          <a:effectLst>
            <a:softEdge rad="63500"/>
          </a:effectLst>
        </p:spPr>
        <p:txBody>
          <a:bodyPr wrap="square" rtlCol="0">
            <a:spAutoFit/>
          </a:bodyPr>
          <a:lstStyle/>
          <a:p>
            <a:pPr algn="ctr"/>
            <a:r>
              <a:rPr lang="en-GB" sz="500" b="1" dirty="0">
                <a:solidFill>
                  <a:schemeClr val="bg1"/>
                </a:solidFill>
                <a:latin typeface="Arial" panose="020B0604020202020204" pitchFamily="34" charset="0"/>
                <a:cs typeface="Arial" panose="020B0604020202020204" pitchFamily="34" charset="0"/>
              </a:rPr>
              <a:t>Introduction to Shakespeare</a:t>
            </a:r>
            <a:endParaRPr lang="en-GB" sz="400" b="1" dirty="0">
              <a:solidFill>
                <a:schemeClr val="bg1"/>
              </a:solidFill>
              <a:latin typeface="Arial" panose="020B0604020202020204" pitchFamily="34" charset="0"/>
              <a:cs typeface="Arial" panose="020B0604020202020204" pitchFamily="34" charset="0"/>
            </a:endParaRPr>
          </a:p>
        </p:txBody>
      </p:sp>
      <p:sp>
        <p:nvSpPr>
          <p:cNvPr id="297" name="TextBox 296"/>
          <p:cNvSpPr txBox="1"/>
          <p:nvPr/>
        </p:nvSpPr>
        <p:spPr>
          <a:xfrm>
            <a:off x="1587272" y="8242904"/>
            <a:ext cx="1345372" cy="276999"/>
          </a:xfrm>
          <a:prstGeom prst="rect">
            <a:avLst/>
          </a:prstGeom>
          <a:noFill/>
          <a:ln>
            <a:noFill/>
          </a:ln>
          <a:effectLst>
            <a:softEdge rad="63500"/>
          </a:effectLst>
        </p:spPr>
        <p:txBody>
          <a:bodyPr wrap="square" rtlCol="0">
            <a:spAutoFit/>
          </a:bodyPr>
          <a:lstStyle/>
          <a:p>
            <a:pPr algn="ctr"/>
            <a:r>
              <a:rPr lang="en-GB" sz="600" b="1" dirty="0">
                <a:solidFill>
                  <a:schemeClr val="bg1"/>
                </a:solidFill>
                <a:latin typeface="Arial" panose="020B0604020202020204" pitchFamily="34" charset="0"/>
                <a:cs typeface="Arial" panose="020B0604020202020204" pitchFamily="34" charset="0"/>
              </a:rPr>
              <a:t>19</a:t>
            </a:r>
            <a:r>
              <a:rPr lang="en-GB" sz="600" b="1" baseline="30000" dirty="0">
                <a:solidFill>
                  <a:schemeClr val="bg1"/>
                </a:solidFill>
                <a:latin typeface="Arial" panose="020B0604020202020204" pitchFamily="34" charset="0"/>
                <a:cs typeface="Arial" panose="020B0604020202020204" pitchFamily="34" charset="0"/>
              </a:rPr>
              <a:t>TH</a:t>
            </a:r>
            <a:r>
              <a:rPr lang="en-GB" sz="600" b="1" dirty="0">
                <a:solidFill>
                  <a:schemeClr val="bg1"/>
                </a:solidFill>
                <a:latin typeface="Arial" panose="020B0604020202020204" pitchFamily="34" charset="0"/>
                <a:cs typeface="Arial" panose="020B0604020202020204" pitchFamily="34" charset="0"/>
              </a:rPr>
              <a:t> Century Literature: Childhood &amp; Family</a:t>
            </a:r>
          </a:p>
        </p:txBody>
      </p:sp>
      <p:sp>
        <p:nvSpPr>
          <p:cNvPr id="299" name="TextBox 298"/>
          <p:cNvSpPr txBox="1"/>
          <p:nvPr/>
        </p:nvSpPr>
        <p:spPr>
          <a:xfrm>
            <a:off x="2300463" y="2512825"/>
            <a:ext cx="1125744" cy="738664"/>
          </a:xfrm>
          <a:prstGeom prst="rect">
            <a:avLst/>
          </a:prstGeom>
          <a:noFill/>
          <a:ln>
            <a:noFill/>
          </a:ln>
          <a:effectLst>
            <a:glow rad="38100">
              <a:schemeClr val="bg1"/>
            </a:glow>
            <a:softEdge rad="127000"/>
          </a:effectLst>
        </p:spPr>
        <p:txBody>
          <a:bodyPr wrap="square" rtlCol="0">
            <a:spAutoFit/>
          </a:bodyPr>
          <a:lstStyle/>
          <a:p>
            <a:r>
              <a:rPr lang="en-GB" sz="600" dirty="0">
                <a:latin typeface="Arial" panose="020B0604020202020204" pitchFamily="34" charset="0"/>
                <a:cs typeface="Arial" panose="020B0604020202020204" pitchFamily="34" charset="0"/>
              </a:rPr>
              <a:t>You will revisit this play but will now respond to this through an analytical lens, exploring key extracts and identifying writer’s purpose by applying contextual knowledge and analysis.</a:t>
            </a:r>
          </a:p>
        </p:txBody>
      </p:sp>
      <p:sp>
        <p:nvSpPr>
          <p:cNvPr id="303" name="TextBox 302"/>
          <p:cNvSpPr txBox="1"/>
          <p:nvPr/>
        </p:nvSpPr>
        <p:spPr>
          <a:xfrm>
            <a:off x="3292898" y="2517205"/>
            <a:ext cx="1383082" cy="830997"/>
          </a:xfrm>
          <a:prstGeom prst="rect">
            <a:avLst/>
          </a:prstGeom>
          <a:noFill/>
          <a:ln>
            <a:noFill/>
          </a:ln>
          <a:effectLst>
            <a:glow rad="38100">
              <a:schemeClr val="bg1"/>
            </a:glow>
            <a:softEdge rad="127000"/>
          </a:effectLst>
        </p:spPr>
        <p:txBody>
          <a:bodyPr wrap="square" rtlCol="0">
            <a:spAutoFit/>
          </a:bodyPr>
          <a:lstStyle/>
          <a:p>
            <a:r>
              <a:rPr lang="en-GB" sz="600" dirty="0">
                <a:latin typeface="Arial" panose="020B0604020202020204" pitchFamily="34" charset="0"/>
                <a:cs typeface="Arial" panose="020B0604020202020204" pitchFamily="34" charset="0"/>
              </a:rPr>
              <a:t>Writing: You will apply your knowledge of creative and transactional writing to exam-style questions by developing your manipulation of language and structure in order to entertain the audience in relation to a given task.</a:t>
            </a:r>
          </a:p>
          <a:p>
            <a:pPr marL="85725" indent="-85725">
              <a:buFont typeface="Wingdings" panose="05000000000000000000" pitchFamily="2" charset="2"/>
              <a:buChar char="q"/>
            </a:pPr>
            <a:endParaRPr lang="en-GB" sz="600" dirty="0">
              <a:latin typeface="Arial" panose="020B0604020202020204" pitchFamily="34" charset="0"/>
              <a:cs typeface="Arial" panose="020B0604020202020204" pitchFamily="34" charset="0"/>
            </a:endParaRPr>
          </a:p>
        </p:txBody>
      </p:sp>
      <p:sp>
        <p:nvSpPr>
          <p:cNvPr id="304" name="TextBox 303"/>
          <p:cNvSpPr txBox="1"/>
          <p:nvPr/>
        </p:nvSpPr>
        <p:spPr>
          <a:xfrm>
            <a:off x="4580515" y="2542174"/>
            <a:ext cx="1032334" cy="738664"/>
          </a:xfrm>
          <a:prstGeom prst="rect">
            <a:avLst/>
          </a:prstGeom>
          <a:noFill/>
          <a:ln>
            <a:noFill/>
          </a:ln>
          <a:effectLst>
            <a:glow rad="38100">
              <a:schemeClr val="bg1"/>
            </a:glow>
            <a:softEdge rad="127000"/>
          </a:effectLst>
        </p:spPr>
        <p:txBody>
          <a:bodyPr wrap="square" rtlCol="0">
            <a:spAutoFit/>
          </a:bodyPr>
          <a:lstStyle/>
          <a:p>
            <a:r>
              <a:rPr lang="en-GB" sz="600" dirty="0">
                <a:latin typeface="Arial" panose="020B0604020202020204" pitchFamily="34" charset="0"/>
                <a:cs typeface="Arial" panose="020B0604020202020204" pitchFamily="34" charset="0"/>
              </a:rPr>
              <a:t>                   You will    </a:t>
            </a:r>
          </a:p>
          <a:p>
            <a:r>
              <a:rPr lang="en-GB" sz="600" dirty="0">
                <a:latin typeface="Arial" panose="020B0604020202020204" pitchFamily="34" charset="0"/>
                <a:cs typeface="Arial" panose="020B0604020202020204" pitchFamily="34" charset="0"/>
              </a:rPr>
              <a:t>                   continue to</a:t>
            </a:r>
          </a:p>
          <a:p>
            <a:r>
              <a:rPr lang="en-GB" sz="600" dirty="0">
                <a:latin typeface="Arial" panose="020B0604020202020204" pitchFamily="34" charset="0"/>
                <a:cs typeface="Arial" panose="020B0604020202020204" pitchFamily="34" charset="0"/>
              </a:rPr>
              <a:t>practise your poetry skills by embedding contextual knowledge into extended analytical responses.</a:t>
            </a:r>
          </a:p>
        </p:txBody>
      </p:sp>
      <p:sp>
        <p:nvSpPr>
          <p:cNvPr id="305" name="TextBox 304"/>
          <p:cNvSpPr txBox="1"/>
          <p:nvPr/>
        </p:nvSpPr>
        <p:spPr>
          <a:xfrm>
            <a:off x="5523516" y="2588214"/>
            <a:ext cx="1132857" cy="738664"/>
          </a:xfrm>
          <a:prstGeom prst="rect">
            <a:avLst/>
          </a:prstGeom>
          <a:noFill/>
          <a:ln>
            <a:noFill/>
          </a:ln>
          <a:effectLst>
            <a:glow rad="38100">
              <a:schemeClr val="bg1"/>
            </a:glow>
            <a:softEdge rad="127000"/>
          </a:effectLst>
        </p:spPr>
        <p:txBody>
          <a:bodyPr wrap="square" rtlCol="0">
            <a:spAutoFit/>
          </a:bodyPr>
          <a:lstStyle/>
          <a:p>
            <a:r>
              <a:rPr lang="en-GB" sz="600" dirty="0">
                <a:latin typeface="Arial" panose="020B0604020202020204" pitchFamily="34" charset="0"/>
                <a:cs typeface="Arial" panose="020B0604020202020204" pitchFamily="34" charset="0"/>
              </a:rPr>
              <a:t>You will be applying knowledge of Victorian England and character analysis to unpick this 19</a:t>
            </a:r>
            <a:r>
              <a:rPr lang="en-GB" sz="600" baseline="30000" dirty="0">
                <a:latin typeface="Arial" panose="020B0604020202020204" pitchFamily="34" charset="0"/>
                <a:cs typeface="Arial" panose="020B0604020202020204" pitchFamily="34" charset="0"/>
              </a:rPr>
              <a:t>th</a:t>
            </a:r>
            <a:r>
              <a:rPr lang="en-GB" sz="600" dirty="0">
                <a:latin typeface="Arial" panose="020B0604020202020204" pitchFamily="34" charset="0"/>
                <a:cs typeface="Arial" panose="020B0604020202020204" pitchFamily="34" charset="0"/>
              </a:rPr>
              <a:t> Century novel with extended analysis and essay writing.</a:t>
            </a:r>
          </a:p>
        </p:txBody>
      </p:sp>
      <p:sp>
        <p:nvSpPr>
          <p:cNvPr id="307" name="TextBox 306"/>
          <p:cNvSpPr txBox="1"/>
          <p:nvPr/>
        </p:nvSpPr>
        <p:spPr>
          <a:xfrm>
            <a:off x="3862482" y="3945380"/>
            <a:ext cx="1281148" cy="830997"/>
          </a:xfrm>
          <a:prstGeom prst="rect">
            <a:avLst/>
          </a:prstGeom>
          <a:noFill/>
          <a:ln>
            <a:noFill/>
          </a:ln>
          <a:effectLst>
            <a:glow rad="38100">
              <a:schemeClr val="bg1"/>
            </a:glow>
            <a:softEdge rad="127000"/>
          </a:effectLst>
        </p:spPr>
        <p:txBody>
          <a:bodyPr wrap="square" rtlCol="0">
            <a:spAutoFit/>
          </a:bodyPr>
          <a:lstStyle/>
          <a:p>
            <a:r>
              <a:rPr lang="en-GB" sz="600" dirty="0">
                <a:latin typeface="Arial" panose="020B0604020202020204" pitchFamily="34" charset="0"/>
                <a:cs typeface="Arial" panose="020B0604020202020204" pitchFamily="34" charset="0"/>
              </a:rPr>
              <a:t>You will pick a topic of interest and create a presentation to the class, combining all of your knowledge of talk to effectively communicate with your audience and respond in a formal manner to questions. </a:t>
            </a:r>
          </a:p>
          <a:p>
            <a:pPr marL="85725" indent="-85725">
              <a:buFont typeface="Wingdings" panose="05000000000000000000" pitchFamily="2" charset="2"/>
              <a:buChar char="q"/>
            </a:pPr>
            <a:endParaRPr lang="en-GB" sz="600" dirty="0">
              <a:latin typeface="Arial" panose="020B0604020202020204" pitchFamily="34" charset="0"/>
              <a:cs typeface="Arial" panose="020B0604020202020204" pitchFamily="34" charset="0"/>
            </a:endParaRPr>
          </a:p>
        </p:txBody>
      </p:sp>
      <p:sp>
        <p:nvSpPr>
          <p:cNvPr id="309" name="TextBox 308"/>
          <p:cNvSpPr txBox="1"/>
          <p:nvPr/>
        </p:nvSpPr>
        <p:spPr>
          <a:xfrm>
            <a:off x="2100989" y="4107941"/>
            <a:ext cx="1100050" cy="630942"/>
          </a:xfrm>
          <a:prstGeom prst="rect">
            <a:avLst/>
          </a:prstGeom>
          <a:noFill/>
          <a:ln>
            <a:noFill/>
          </a:ln>
          <a:effectLst>
            <a:glow rad="38100">
              <a:schemeClr val="bg1"/>
            </a:glow>
            <a:softEdge rad="127000"/>
          </a:effectLst>
        </p:spPr>
        <p:txBody>
          <a:bodyPr wrap="square" rtlCol="0">
            <a:spAutoFit/>
          </a:bodyPr>
          <a:lstStyle/>
          <a:p>
            <a:r>
              <a:rPr lang="en-GB" sz="500" dirty="0">
                <a:latin typeface="Arial" panose="020B0604020202020204" pitchFamily="34" charset="0"/>
                <a:cs typeface="Arial" panose="020B0604020202020204" pitchFamily="34" charset="0"/>
              </a:rPr>
              <a:t>                     You will start to study five war poems from the GCSE anthology. You will apply your knowledge of unpicking a poem by analysing language and structure and beginning to compare the poems together.</a:t>
            </a:r>
          </a:p>
        </p:txBody>
      </p:sp>
      <p:sp>
        <p:nvSpPr>
          <p:cNvPr id="310" name="TextBox 309"/>
          <p:cNvSpPr txBox="1"/>
          <p:nvPr/>
        </p:nvSpPr>
        <p:spPr>
          <a:xfrm>
            <a:off x="1247321" y="3923668"/>
            <a:ext cx="940013" cy="830997"/>
          </a:xfrm>
          <a:prstGeom prst="rect">
            <a:avLst/>
          </a:prstGeom>
          <a:noFill/>
          <a:ln>
            <a:noFill/>
          </a:ln>
          <a:effectLst>
            <a:glow rad="38100">
              <a:schemeClr val="bg1"/>
            </a:glow>
            <a:softEdge rad="127000"/>
          </a:effectLst>
        </p:spPr>
        <p:txBody>
          <a:bodyPr wrap="square" rtlCol="0">
            <a:spAutoFit/>
          </a:bodyPr>
          <a:lstStyle/>
          <a:p>
            <a:r>
              <a:rPr lang="en-GB" sz="600" dirty="0">
                <a:latin typeface="Arial" panose="020B0604020202020204" pitchFamily="34" charset="0"/>
                <a:cs typeface="Arial" panose="020B0604020202020204" pitchFamily="34" charset="0"/>
              </a:rPr>
              <a:t>You will be introduced to the GCSE Shakespeare plays in order to consolidate your skills and acquire knowledge of plot, characters and themes.</a:t>
            </a:r>
          </a:p>
        </p:txBody>
      </p:sp>
      <p:sp>
        <p:nvSpPr>
          <p:cNvPr id="311" name="TextBox 310"/>
          <p:cNvSpPr txBox="1"/>
          <p:nvPr/>
        </p:nvSpPr>
        <p:spPr>
          <a:xfrm>
            <a:off x="267657" y="4104097"/>
            <a:ext cx="966766" cy="830997"/>
          </a:xfrm>
          <a:prstGeom prst="rect">
            <a:avLst/>
          </a:prstGeom>
          <a:noFill/>
          <a:ln>
            <a:noFill/>
          </a:ln>
          <a:effectLst>
            <a:glow rad="38100">
              <a:schemeClr val="bg1"/>
            </a:glow>
            <a:softEdge rad="127000"/>
          </a:effectLst>
        </p:spPr>
        <p:txBody>
          <a:bodyPr wrap="square" rtlCol="0">
            <a:spAutoFit/>
          </a:bodyPr>
          <a:lstStyle/>
          <a:p>
            <a:r>
              <a:rPr lang="en-GB" sz="600" dirty="0">
                <a:latin typeface="Arial" panose="020B0604020202020204" pitchFamily="34" charset="0"/>
                <a:cs typeface="Arial" panose="020B0604020202020204" pitchFamily="34" charset="0"/>
              </a:rPr>
              <a:t>You will be introduced to the genre of a modern play, discovering how social issues can impact on writer’s purpose. You will also explore dramatic devices.</a:t>
            </a:r>
          </a:p>
        </p:txBody>
      </p:sp>
      <p:sp>
        <p:nvSpPr>
          <p:cNvPr id="312" name="TextBox 311"/>
          <p:cNvSpPr txBox="1"/>
          <p:nvPr/>
        </p:nvSpPr>
        <p:spPr>
          <a:xfrm>
            <a:off x="303350" y="5186610"/>
            <a:ext cx="1081501" cy="1015663"/>
          </a:xfrm>
          <a:prstGeom prst="rect">
            <a:avLst/>
          </a:prstGeom>
          <a:noFill/>
          <a:ln>
            <a:noFill/>
          </a:ln>
          <a:effectLst>
            <a:glow rad="38100">
              <a:schemeClr val="bg1"/>
            </a:glow>
            <a:softEdge rad="127000"/>
          </a:effectLst>
        </p:spPr>
        <p:txBody>
          <a:bodyPr wrap="square" rtlCol="0">
            <a:spAutoFit/>
          </a:bodyPr>
          <a:lstStyle/>
          <a:p>
            <a:r>
              <a:rPr lang="en-GB" sz="600" dirty="0">
                <a:latin typeface="Arial" panose="020B0604020202020204" pitchFamily="34" charset="0"/>
                <a:cs typeface="Arial" panose="020B0604020202020204" pitchFamily="34" charset="0"/>
              </a:rPr>
              <a:t>You will be exploring various non-fiction texts to celebrate a diverse range of under-represented voices. You will have the opportunity to practise your analysis as well as evaluating your perspectives on key themes.</a:t>
            </a:r>
          </a:p>
        </p:txBody>
      </p:sp>
      <p:sp>
        <p:nvSpPr>
          <p:cNvPr id="313" name="TextBox 312"/>
          <p:cNvSpPr txBox="1"/>
          <p:nvPr/>
        </p:nvSpPr>
        <p:spPr>
          <a:xfrm>
            <a:off x="1244610" y="5427559"/>
            <a:ext cx="1583058" cy="830997"/>
          </a:xfrm>
          <a:prstGeom prst="rect">
            <a:avLst/>
          </a:prstGeom>
          <a:noFill/>
          <a:ln>
            <a:noFill/>
          </a:ln>
          <a:effectLst>
            <a:glow rad="38100">
              <a:schemeClr val="bg1"/>
            </a:glow>
            <a:softEdge rad="127000"/>
          </a:effectLst>
        </p:spPr>
        <p:txBody>
          <a:bodyPr wrap="square" rtlCol="0">
            <a:spAutoFit/>
          </a:bodyPr>
          <a:lstStyle/>
          <a:p>
            <a:r>
              <a:rPr lang="en-GB" sz="600" dirty="0">
                <a:latin typeface="Arial" panose="020B0604020202020204" pitchFamily="34" charset="0"/>
                <a:cs typeface="Arial" panose="020B0604020202020204" pitchFamily="34" charset="0"/>
              </a:rPr>
              <a:t>                      In Y9 you are going to                  </a:t>
            </a:r>
          </a:p>
          <a:p>
            <a:r>
              <a:rPr lang="en-GB" sz="600" dirty="0">
                <a:latin typeface="Arial" panose="020B0604020202020204" pitchFamily="34" charset="0"/>
                <a:cs typeface="Arial" panose="020B0604020202020204" pitchFamily="34" charset="0"/>
              </a:rPr>
              <a:t>                       progress your skills by learning how to embed your language and structure analysis into essay format, ensuring you’re using subject specific terminology. You will also have opportunities to explore character and themes through non-fiction writing.</a:t>
            </a:r>
          </a:p>
        </p:txBody>
      </p:sp>
      <p:sp>
        <p:nvSpPr>
          <p:cNvPr id="315" name="TextBox 314"/>
          <p:cNvSpPr txBox="1"/>
          <p:nvPr/>
        </p:nvSpPr>
        <p:spPr>
          <a:xfrm>
            <a:off x="3362640" y="5398316"/>
            <a:ext cx="1043936" cy="830997"/>
          </a:xfrm>
          <a:prstGeom prst="rect">
            <a:avLst/>
          </a:prstGeom>
          <a:noFill/>
          <a:ln>
            <a:noFill/>
          </a:ln>
          <a:effectLst>
            <a:glow rad="38100">
              <a:schemeClr val="bg1"/>
            </a:glow>
            <a:softEdge rad="127000"/>
          </a:effectLst>
        </p:spPr>
        <p:txBody>
          <a:bodyPr wrap="square" rtlCol="0">
            <a:spAutoFit/>
          </a:bodyPr>
          <a:lstStyle/>
          <a:p>
            <a:r>
              <a:rPr lang="en-GB" sz="600" dirty="0">
                <a:latin typeface="Arial" panose="020B0604020202020204" pitchFamily="34" charset="0"/>
                <a:cs typeface="Arial" panose="020B0604020202020204" pitchFamily="34" charset="0"/>
              </a:rPr>
              <a:t>You will be delving into creative writing, using picture stimuli as inspiration. You will learn how to adapt language and structure to create an engaging and detailed plot.</a:t>
            </a:r>
          </a:p>
        </p:txBody>
      </p:sp>
      <p:sp>
        <p:nvSpPr>
          <p:cNvPr id="316" name="TextBox 315"/>
          <p:cNvSpPr txBox="1"/>
          <p:nvPr/>
        </p:nvSpPr>
        <p:spPr>
          <a:xfrm>
            <a:off x="4274222" y="5541608"/>
            <a:ext cx="1024584" cy="707886"/>
          </a:xfrm>
          <a:prstGeom prst="rect">
            <a:avLst/>
          </a:prstGeom>
          <a:noFill/>
          <a:ln>
            <a:noFill/>
          </a:ln>
          <a:effectLst>
            <a:glow rad="38100">
              <a:schemeClr val="bg1"/>
            </a:glow>
            <a:softEdge rad="127000"/>
          </a:effectLst>
        </p:spPr>
        <p:txBody>
          <a:bodyPr wrap="square" rtlCol="0">
            <a:spAutoFit/>
          </a:bodyPr>
          <a:lstStyle/>
          <a:p>
            <a:r>
              <a:rPr lang="en-GB" sz="500" dirty="0">
                <a:latin typeface="Arial" panose="020B0604020202020204" pitchFamily="34" charset="0"/>
                <a:cs typeface="Arial" panose="020B0604020202020204" pitchFamily="34" charset="0"/>
              </a:rPr>
              <a:t>In Y8 you will study this play to gain knowledge of the features of a Shakespearean tragedy. You will start to discover how context influences writer’s purpose and gain further knowledge of tragedy conventions.</a:t>
            </a:r>
          </a:p>
        </p:txBody>
      </p:sp>
      <p:sp>
        <p:nvSpPr>
          <p:cNvPr id="317" name="TextBox 316"/>
          <p:cNvSpPr txBox="1"/>
          <p:nvPr/>
        </p:nvSpPr>
        <p:spPr>
          <a:xfrm>
            <a:off x="5264855" y="5578571"/>
            <a:ext cx="1003472" cy="954107"/>
          </a:xfrm>
          <a:prstGeom prst="rect">
            <a:avLst/>
          </a:prstGeom>
          <a:noFill/>
          <a:ln>
            <a:noFill/>
          </a:ln>
          <a:effectLst>
            <a:glow rad="38100">
              <a:schemeClr val="bg1"/>
            </a:glow>
            <a:softEdge rad="127000"/>
          </a:effectLst>
        </p:spPr>
        <p:txBody>
          <a:bodyPr wrap="square" rtlCol="0">
            <a:spAutoFit/>
          </a:bodyPr>
          <a:lstStyle/>
          <a:p>
            <a:r>
              <a:rPr lang="en-GB" sz="700" dirty="0">
                <a:latin typeface="Arial" panose="020B0604020202020204" pitchFamily="34" charset="0"/>
                <a:cs typeface="Arial" panose="020B0604020202020204" pitchFamily="34" charset="0"/>
              </a:rPr>
              <a:t>You will explore various non-fiction texts to broaden your knowledge whilst comparing various viewpoints in order to build a critical argument.</a:t>
            </a:r>
          </a:p>
        </p:txBody>
      </p:sp>
      <p:sp>
        <p:nvSpPr>
          <p:cNvPr id="318" name="TextBox 317"/>
          <p:cNvSpPr txBox="1"/>
          <p:nvPr/>
        </p:nvSpPr>
        <p:spPr>
          <a:xfrm>
            <a:off x="5112668" y="6794925"/>
            <a:ext cx="1185207" cy="923330"/>
          </a:xfrm>
          <a:prstGeom prst="rect">
            <a:avLst/>
          </a:prstGeom>
          <a:noFill/>
          <a:ln>
            <a:noFill/>
          </a:ln>
          <a:effectLst>
            <a:glow rad="38100">
              <a:schemeClr val="bg1"/>
            </a:glow>
            <a:softEdge rad="127000"/>
          </a:effectLst>
        </p:spPr>
        <p:txBody>
          <a:bodyPr wrap="square" rtlCol="0">
            <a:spAutoFit/>
          </a:bodyPr>
          <a:lstStyle/>
          <a:p>
            <a:r>
              <a:rPr lang="en-GB" sz="600" dirty="0">
                <a:latin typeface="Arial" panose="020B0604020202020204" pitchFamily="34" charset="0"/>
                <a:cs typeface="Arial" panose="020B0604020202020204" pitchFamily="34" charset="0"/>
              </a:rPr>
              <a:t>You will be </a:t>
            </a:r>
          </a:p>
          <a:p>
            <a:r>
              <a:rPr lang="en-GB" sz="600" dirty="0">
                <a:latin typeface="Arial" panose="020B0604020202020204" pitchFamily="34" charset="0"/>
                <a:cs typeface="Arial" panose="020B0604020202020204" pitchFamily="34" charset="0"/>
              </a:rPr>
              <a:t>exposed to various poems which dwell on themes of identity, nature, belonging and injustice. You will have a chance to build on your cultural understanding, whilst exploring writer’s intent and readers’ response.</a:t>
            </a:r>
          </a:p>
        </p:txBody>
      </p:sp>
      <p:sp>
        <p:nvSpPr>
          <p:cNvPr id="319" name="TextBox 318"/>
          <p:cNvSpPr txBox="1"/>
          <p:nvPr/>
        </p:nvSpPr>
        <p:spPr>
          <a:xfrm>
            <a:off x="3722997" y="6907314"/>
            <a:ext cx="1497966" cy="830997"/>
          </a:xfrm>
          <a:prstGeom prst="rect">
            <a:avLst/>
          </a:prstGeom>
          <a:noFill/>
          <a:ln>
            <a:noFill/>
          </a:ln>
          <a:effectLst>
            <a:glow rad="38100">
              <a:schemeClr val="bg1"/>
            </a:glow>
            <a:softEdge rad="127000"/>
          </a:effectLst>
        </p:spPr>
        <p:txBody>
          <a:bodyPr wrap="square" rtlCol="0">
            <a:spAutoFit/>
          </a:bodyPr>
          <a:lstStyle/>
          <a:p>
            <a:r>
              <a:rPr lang="en-GB" sz="600" dirty="0">
                <a:latin typeface="Arial" panose="020B0604020202020204" pitchFamily="34" charset="0"/>
                <a:cs typeface="Arial" panose="020B0604020202020204" pitchFamily="34" charset="0"/>
              </a:rPr>
              <a:t>           In Y8, you will explore the gothic genre in order to develop your analytical skills, as well as reading for pleasure. You will be introduced to exploding quotes, essay writing, learning how to structure your written responses to exam style questions and be explored to tier 2 vocabulary.</a:t>
            </a:r>
          </a:p>
        </p:txBody>
      </p:sp>
      <p:sp>
        <p:nvSpPr>
          <p:cNvPr id="321" name="TextBox 320"/>
          <p:cNvSpPr txBox="1"/>
          <p:nvPr/>
        </p:nvSpPr>
        <p:spPr>
          <a:xfrm>
            <a:off x="1477534" y="6910112"/>
            <a:ext cx="1280745" cy="738664"/>
          </a:xfrm>
          <a:prstGeom prst="rect">
            <a:avLst/>
          </a:prstGeom>
          <a:noFill/>
          <a:ln>
            <a:noFill/>
          </a:ln>
          <a:effectLst>
            <a:glow rad="38100">
              <a:schemeClr val="bg1"/>
            </a:glow>
            <a:softEdge rad="127000"/>
          </a:effectLst>
        </p:spPr>
        <p:txBody>
          <a:bodyPr wrap="square" rtlCol="0">
            <a:spAutoFit/>
          </a:bodyPr>
          <a:lstStyle/>
          <a:p>
            <a:r>
              <a:rPr lang="en-GB" sz="600" dirty="0">
                <a:solidFill>
                  <a:schemeClr val="bg1"/>
                </a:solidFill>
                <a:latin typeface="Arial" panose="020B0604020202020204" pitchFamily="34" charset="0"/>
                <a:cs typeface="Arial" panose="020B0604020202020204" pitchFamily="34" charset="0"/>
              </a:rPr>
              <a:t>You will learn to ‘talk’ through the exploration of rhetoric devices and a plethora of non-fiction, media sources to ensure we understand how to modify talk for various audiences and purposes.</a:t>
            </a:r>
          </a:p>
        </p:txBody>
      </p:sp>
      <p:sp>
        <p:nvSpPr>
          <p:cNvPr id="322" name="TextBox 321"/>
          <p:cNvSpPr txBox="1"/>
          <p:nvPr/>
        </p:nvSpPr>
        <p:spPr>
          <a:xfrm>
            <a:off x="413656" y="7029291"/>
            <a:ext cx="958723" cy="954107"/>
          </a:xfrm>
          <a:prstGeom prst="rect">
            <a:avLst/>
          </a:prstGeom>
          <a:noFill/>
          <a:ln>
            <a:noFill/>
          </a:ln>
          <a:effectLst>
            <a:glow rad="38100">
              <a:schemeClr val="bg1"/>
            </a:glow>
            <a:softEdge rad="127000"/>
          </a:effectLst>
        </p:spPr>
        <p:txBody>
          <a:bodyPr wrap="square" rtlCol="0">
            <a:spAutoFit/>
          </a:bodyPr>
          <a:lstStyle/>
          <a:p>
            <a:r>
              <a:rPr lang="en-GB" sz="700" dirty="0">
                <a:solidFill>
                  <a:schemeClr val="bg1"/>
                </a:solidFill>
                <a:latin typeface="Arial" panose="020B0604020202020204" pitchFamily="34" charset="0"/>
                <a:cs typeface="Arial" panose="020B0604020202020204" pitchFamily="34" charset="0"/>
              </a:rPr>
              <a:t>You will learn</a:t>
            </a:r>
          </a:p>
          <a:p>
            <a:r>
              <a:rPr lang="en-GB" sz="700" dirty="0">
                <a:solidFill>
                  <a:schemeClr val="bg1"/>
                </a:solidFill>
                <a:latin typeface="Arial" panose="020B0604020202020204" pitchFamily="34" charset="0"/>
                <a:cs typeface="Arial" panose="020B0604020202020204" pitchFamily="34" charset="0"/>
              </a:rPr>
              <a:t>key poetic devices used by poets and apply the use of SMILE to help analyse and explore various poems.</a:t>
            </a:r>
          </a:p>
        </p:txBody>
      </p:sp>
      <p:sp>
        <p:nvSpPr>
          <p:cNvPr id="323" name="TextBox 322"/>
          <p:cNvSpPr txBox="1"/>
          <p:nvPr/>
        </p:nvSpPr>
        <p:spPr>
          <a:xfrm>
            <a:off x="433157" y="8281257"/>
            <a:ext cx="1227960" cy="846386"/>
          </a:xfrm>
          <a:prstGeom prst="rect">
            <a:avLst/>
          </a:prstGeom>
          <a:noFill/>
          <a:ln>
            <a:noFill/>
          </a:ln>
          <a:effectLst>
            <a:glow rad="38100">
              <a:schemeClr val="bg1"/>
            </a:glow>
            <a:softEdge rad="127000"/>
          </a:effectLst>
        </p:spPr>
        <p:txBody>
          <a:bodyPr wrap="square" rtlCol="0">
            <a:spAutoFit/>
          </a:bodyPr>
          <a:lstStyle/>
          <a:p>
            <a:r>
              <a:rPr lang="en-GB" sz="700" dirty="0">
                <a:solidFill>
                  <a:schemeClr val="bg1"/>
                </a:solidFill>
                <a:latin typeface="Arial" panose="020B0604020202020204" pitchFamily="34" charset="0"/>
                <a:cs typeface="Arial" panose="020B0604020202020204" pitchFamily="34" charset="0"/>
              </a:rPr>
              <a:t>You will learn the basic contextual knowledge surrounding Shakespeare and the conventions of his three genres by exploring key extracts from various plays. </a:t>
            </a:r>
          </a:p>
        </p:txBody>
      </p:sp>
      <p:sp>
        <p:nvSpPr>
          <p:cNvPr id="324" name="TextBox 323"/>
          <p:cNvSpPr txBox="1"/>
          <p:nvPr/>
        </p:nvSpPr>
        <p:spPr>
          <a:xfrm>
            <a:off x="1651917" y="8454441"/>
            <a:ext cx="1170633" cy="738664"/>
          </a:xfrm>
          <a:prstGeom prst="rect">
            <a:avLst/>
          </a:prstGeom>
          <a:noFill/>
          <a:ln>
            <a:noFill/>
          </a:ln>
          <a:effectLst>
            <a:glow rad="38100">
              <a:schemeClr val="bg1"/>
            </a:glow>
            <a:softEdge rad="127000"/>
          </a:effectLst>
        </p:spPr>
        <p:txBody>
          <a:bodyPr wrap="square" rtlCol="0">
            <a:spAutoFit/>
          </a:bodyPr>
          <a:lstStyle/>
          <a:p>
            <a:r>
              <a:rPr lang="en-GB" sz="600" dirty="0">
                <a:solidFill>
                  <a:schemeClr val="bg1"/>
                </a:solidFill>
                <a:latin typeface="Arial" panose="020B0604020202020204" pitchFamily="34" charset="0"/>
                <a:cs typeface="Arial" panose="020B0604020202020204" pitchFamily="34" charset="0"/>
              </a:rPr>
              <a:t>You will be exposed to a range of texts within this unit to build your cultural knowledge whilst developing your language and structure analysis by exploring various viewpoints.</a:t>
            </a:r>
          </a:p>
        </p:txBody>
      </p:sp>
      <p:sp>
        <p:nvSpPr>
          <p:cNvPr id="325" name="TextBox 324"/>
          <p:cNvSpPr txBox="1"/>
          <p:nvPr/>
        </p:nvSpPr>
        <p:spPr>
          <a:xfrm>
            <a:off x="2791996" y="8407065"/>
            <a:ext cx="1279289" cy="738664"/>
          </a:xfrm>
          <a:prstGeom prst="rect">
            <a:avLst/>
          </a:prstGeom>
          <a:noFill/>
          <a:ln>
            <a:noFill/>
          </a:ln>
          <a:effectLst>
            <a:glow rad="38100">
              <a:schemeClr val="bg1"/>
            </a:glow>
            <a:softEdge rad="127000"/>
          </a:effectLst>
        </p:spPr>
        <p:txBody>
          <a:bodyPr wrap="square" rtlCol="0">
            <a:spAutoFit/>
          </a:bodyPr>
          <a:lstStyle/>
          <a:p>
            <a:r>
              <a:rPr lang="en-GB" sz="600" dirty="0">
                <a:solidFill>
                  <a:schemeClr val="bg1"/>
                </a:solidFill>
                <a:latin typeface="Arial" panose="020B0604020202020204" pitchFamily="34" charset="0"/>
                <a:cs typeface="Arial" panose="020B0604020202020204" pitchFamily="34" charset="0"/>
              </a:rPr>
              <a:t>                    In Y7, you will learn how to analyse a fictional text. You will develop your inference and deduction skills, whilst also having the opportunity to develop your descriptive writing by expanding your vocabulary.</a:t>
            </a:r>
          </a:p>
        </p:txBody>
      </p:sp>
      <p:sp>
        <p:nvSpPr>
          <p:cNvPr id="4" name="TextBox 3"/>
          <p:cNvSpPr txBox="1"/>
          <p:nvPr/>
        </p:nvSpPr>
        <p:spPr>
          <a:xfrm>
            <a:off x="1034353" y="45625"/>
            <a:ext cx="4829991" cy="400110"/>
          </a:xfrm>
          <a:prstGeom prst="rect">
            <a:avLst/>
          </a:prstGeom>
          <a:noFill/>
        </p:spPr>
        <p:txBody>
          <a:bodyPr wrap="square" rtlCol="0">
            <a:spAutoFit/>
          </a:bodyPr>
          <a:lstStyle/>
          <a:p>
            <a:pPr algn="ctr"/>
            <a:r>
              <a:rPr lang="en-GB" sz="2000" b="1" spc="300" dirty="0"/>
              <a:t>ENGLISH LEARNING JOURNEY</a:t>
            </a:r>
          </a:p>
        </p:txBody>
      </p:sp>
      <p:sp>
        <p:nvSpPr>
          <p:cNvPr id="203" name="TextBox 202">
            <a:extLst>
              <a:ext uri="{FF2B5EF4-FFF2-40B4-BE49-F238E27FC236}">
                <a16:creationId xmlns:a16="http://schemas.microsoft.com/office/drawing/2014/main" id="{C7DE2D0D-B095-434B-97A6-77E08AE16A12}"/>
              </a:ext>
            </a:extLst>
          </p:cNvPr>
          <p:cNvSpPr txBox="1"/>
          <p:nvPr/>
        </p:nvSpPr>
        <p:spPr>
          <a:xfrm>
            <a:off x="3054291" y="8291775"/>
            <a:ext cx="1251675" cy="215444"/>
          </a:xfrm>
          <a:prstGeom prst="rect">
            <a:avLst/>
          </a:prstGeom>
          <a:noFill/>
          <a:ln>
            <a:noFill/>
          </a:ln>
          <a:effectLst>
            <a:softEdge rad="63500"/>
          </a:effectLst>
        </p:spPr>
        <p:txBody>
          <a:bodyPr wrap="square" rtlCol="0">
            <a:spAutoFit/>
          </a:bodyPr>
          <a:lstStyle/>
          <a:p>
            <a:pPr algn="ctr"/>
            <a:r>
              <a:rPr lang="en-GB" sz="800" b="1" dirty="0">
                <a:solidFill>
                  <a:schemeClr val="bg1"/>
                </a:solidFill>
                <a:latin typeface="Arial" panose="020B0604020202020204" pitchFamily="34" charset="0"/>
                <a:cs typeface="Arial" panose="020B0604020202020204" pitchFamily="34" charset="0"/>
              </a:rPr>
              <a:t>A Monster Calls</a:t>
            </a:r>
          </a:p>
        </p:txBody>
      </p:sp>
      <p:grpSp>
        <p:nvGrpSpPr>
          <p:cNvPr id="22" name="Group 21"/>
          <p:cNvGrpSpPr/>
          <p:nvPr/>
        </p:nvGrpSpPr>
        <p:grpSpPr>
          <a:xfrm>
            <a:off x="3991161" y="8483331"/>
            <a:ext cx="513832" cy="497656"/>
            <a:chOff x="5088125" y="8219239"/>
            <a:chExt cx="952500" cy="942975"/>
          </a:xfrm>
        </p:grpSpPr>
        <p:sp>
          <p:nvSpPr>
            <p:cNvPr id="12" name="Oval 11"/>
            <p:cNvSpPr/>
            <p:nvPr/>
          </p:nvSpPr>
          <p:spPr>
            <a:xfrm>
              <a:off x="5088125" y="8219239"/>
              <a:ext cx="952500" cy="942975"/>
            </a:xfrm>
            <a:prstGeom prst="ellipse">
              <a:avLst/>
            </a:prstGeom>
            <a:solidFill>
              <a:schemeClr val="accent4">
                <a:lumMod val="60000"/>
                <a:lumOff val="40000"/>
              </a:schemeClr>
            </a:solidFill>
            <a:ln w="762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21" name="Picture 8" descr="The Foregen Rough One Regula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457542" y="8644497"/>
              <a:ext cx="226518" cy="441710"/>
            </a:xfrm>
            <a:prstGeom prst="rect">
              <a:avLst/>
            </a:prstGeom>
            <a:noFill/>
            <a:extLst>
              <a:ext uri="{909E8E84-426E-40DD-AFC4-6F175D3DCCD1}">
                <a14:hiddenFill xmlns:a14="http://schemas.microsoft.com/office/drawing/2010/main">
                  <a:solidFill>
                    <a:srgbClr val="FFFFFF"/>
                  </a:solidFill>
                </a14:hiddenFill>
              </a:ext>
            </a:extLst>
          </p:spPr>
        </p:pic>
        <p:pic>
          <p:nvPicPr>
            <p:cNvPr id="61" name="Picture 18" descr="The Foregen Rough One Regular"/>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5293973" y="8400801"/>
              <a:ext cx="494393" cy="202961"/>
            </a:xfrm>
            <a:prstGeom prst="rect">
              <a:avLst/>
            </a:prstGeom>
            <a:noFill/>
            <a:extLst>
              <a:ext uri="{909E8E84-426E-40DD-AFC4-6F175D3DCCD1}">
                <a14:hiddenFill xmlns:a14="http://schemas.microsoft.com/office/drawing/2010/main">
                  <a:solidFill>
                    <a:srgbClr val="FFFFFF"/>
                  </a:solidFill>
                </a14:hiddenFill>
              </a:ext>
            </a:extLst>
          </p:spPr>
        </p:pic>
      </p:grpSp>
      <p:sp>
        <p:nvSpPr>
          <p:cNvPr id="218" name="TextBox 217">
            <a:extLst>
              <a:ext uri="{FF2B5EF4-FFF2-40B4-BE49-F238E27FC236}">
                <a16:creationId xmlns:a16="http://schemas.microsoft.com/office/drawing/2014/main" id="{1BC7D950-98E7-4BD2-A6DA-FFBB7010F9B4}"/>
              </a:ext>
            </a:extLst>
          </p:cNvPr>
          <p:cNvSpPr txBox="1"/>
          <p:nvPr/>
        </p:nvSpPr>
        <p:spPr>
          <a:xfrm>
            <a:off x="1278344" y="3810312"/>
            <a:ext cx="882045" cy="215444"/>
          </a:xfrm>
          <a:prstGeom prst="rect">
            <a:avLst/>
          </a:prstGeom>
          <a:noFill/>
          <a:ln>
            <a:noFill/>
          </a:ln>
          <a:effectLst>
            <a:softEdge rad="63500"/>
          </a:effectLst>
        </p:spPr>
        <p:txBody>
          <a:bodyPr wrap="square" rtlCol="0">
            <a:spAutoFit/>
          </a:bodyPr>
          <a:lstStyle/>
          <a:p>
            <a:pPr algn="ctr"/>
            <a:r>
              <a:rPr lang="en-GB" sz="800" b="1" dirty="0">
                <a:latin typeface="Arial" panose="020B0604020202020204" pitchFamily="34" charset="0"/>
                <a:cs typeface="Arial" panose="020B0604020202020204" pitchFamily="34" charset="0"/>
              </a:rPr>
              <a:t>Shakespeare</a:t>
            </a:r>
            <a:endParaRPr lang="en-GB" sz="700" b="1" dirty="0">
              <a:latin typeface="Arial" panose="020B0604020202020204" pitchFamily="34" charset="0"/>
              <a:cs typeface="Arial" panose="020B0604020202020204" pitchFamily="34" charset="0"/>
            </a:endParaRPr>
          </a:p>
        </p:txBody>
      </p:sp>
      <p:sp>
        <p:nvSpPr>
          <p:cNvPr id="228" name="TextBox 227">
            <a:extLst>
              <a:ext uri="{FF2B5EF4-FFF2-40B4-BE49-F238E27FC236}">
                <a16:creationId xmlns:a16="http://schemas.microsoft.com/office/drawing/2014/main" id="{3EF03436-A536-4EBA-A879-CDBD70809A72}"/>
              </a:ext>
            </a:extLst>
          </p:cNvPr>
          <p:cNvSpPr txBox="1"/>
          <p:nvPr/>
        </p:nvSpPr>
        <p:spPr>
          <a:xfrm>
            <a:off x="5235807" y="3826024"/>
            <a:ext cx="1329491" cy="1015663"/>
          </a:xfrm>
          <a:prstGeom prst="rect">
            <a:avLst/>
          </a:prstGeom>
          <a:noFill/>
          <a:ln>
            <a:noFill/>
          </a:ln>
          <a:effectLst>
            <a:glow rad="38100">
              <a:schemeClr val="bg1"/>
            </a:glow>
            <a:softEdge rad="127000"/>
          </a:effectLst>
        </p:spPr>
        <p:txBody>
          <a:bodyPr wrap="square" rtlCol="0">
            <a:spAutoFit/>
          </a:bodyPr>
          <a:lstStyle/>
          <a:p>
            <a:r>
              <a:rPr lang="en-GB" sz="600" dirty="0">
                <a:latin typeface="Arial" panose="020B0604020202020204" pitchFamily="34" charset="0"/>
                <a:cs typeface="Arial" panose="020B0604020202020204" pitchFamily="34" charset="0"/>
              </a:rPr>
              <a:t>Reading: You will be introduced to the structure of the GCSE Paper and acquire knowledge of how to structure your responses by applying your learning of inference, analysis, evaluation and comparison to exam-style questions, embedding subject-specific terminology.</a:t>
            </a:r>
          </a:p>
          <a:p>
            <a:pPr marL="85725" indent="-85725">
              <a:buFont typeface="Wingdings" panose="05000000000000000000" pitchFamily="2" charset="2"/>
              <a:buChar char="q"/>
            </a:pPr>
            <a:endParaRPr lang="en-GB" sz="600" dirty="0">
              <a:latin typeface="Arial" panose="020B0604020202020204" pitchFamily="34" charset="0"/>
              <a:cs typeface="Arial" panose="020B0604020202020204" pitchFamily="34" charset="0"/>
            </a:endParaRPr>
          </a:p>
        </p:txBody>
      </p:sp>
      <p:sp>
        <p:nvSpPr>
          <p:cNvPr id="233" name="TextBox 232">
            <a:extLst>
              <a:ext uri="{FF2B5EF4-FFF2-40B4-BE49-F238E27FC236}">
                <a16:creationId xmlns:a16="http://schemas.microsoft.com/office/drawing/2014/main" id="{C19FABA6-453C-40AF-A2CE-8D979754272F}"/>
              </a:ext>
            </a:extLst>
          </p:cNvPr>
          <p:cNvSpPr txBox="1"/>
          <p:nvPr/>
        </p:nvSpPr>
        <p:spPr>
          <a:xfrm>
            <a:off x="154817" y="1187644"/>
            <a:ext cx="951767" cy="584775"/>
          </a:xfrm>
          <a:prstGeom prst="rect">
            <a:avLst/>
          </a:prstGeom>
          <a:solidFill>
            <a:srgbClr val="00B0F0"/>
          </a:solidFill>
          <a:ln>
            <a:noFill/>
          </a:ln>
          <a:effectLst>
            <a:softEdge rad="63500"/>
          </a:effectLst>
        </p:spPr>
        <p:txBody>
          <a:bodyPr wrap="square" rtlCol="0">
            <a:spAutoFit/>
          </a:bodyPr>
          <a:lstStyle/>
          <a:p>
            <a:pPr algn="ctr"/>
            <a:r>
              <a:rPr lang="en-GB" sz="800" b="1" dirty="0">
                <a:latin typeface="Arial" panose="020B0604020202020204" pitchFamily="34" charset="0"/>
                <a:cs typeface="Arial" panose="020B0604020202020204" pitchFamily="34" charset="0"/>
              </a:rPr>
              <a:t>Power &amp; Conflict and unseen Poetry Revision</a:t>
            </a:r>
            <a:endParaRPr lang="en-GB" sz="700" b="1" dirty="0">
              <a:latin typeface="Arial" panose="020B0604020202020204" pitchFamily="34" charset="0"/>
              <a:cs typeface="Arial" panose="020B0604020202020204" pitchFamily="34" charset="0"/>
            </a:endParaRPr>
          </a:p>
        </p:txBody>
      </p:sp>
      <p:sp>
        <p:nvSpPr>
          <p:cNvPr id="235" name="TextBox 234">
            <a:extLst>
              <a:ext uri="{FF2B5EF4-FFF2-40B4-BE49-F238E27FC236}">
                <a16:creationId xmlns:a16="http://schemas.microsoft.com/office/drawing/2014/main" id="{9CF1EF10-77A8-480D-8B73-8B5BBB11A864}"/>
              </a:ext>
            </a:extLst>
          </p:cNvPr>
          <p:cNvSpPr txBox="1"/>
          <p:nvPr/>
        </p:nvSpPr>
        <p:spPr>
          <a:xfrm>
            <a:off x="1004535" y="853588"/>
            <a:ext cx="639705" cy="338554"/>
          </a:xfrm>
          <a:prstGeom prst="rect">
            <a:avLst/>
          </a:prstGeom>
          <a:solidFill>
            <a:srgbClr val="00B0F0"/>
          </a:solidFill>
          <a:ln>
            <a:noFill/>
          </a:ln>
          <a:effectLst>
            <a:softEdge rad="63500"/>
          </a:effectLst>
        </p:spPr>
        <p:txBody>
          <a:bodyPr wrap="square" rtlCol="0">
            <a:spAutoFit/>
          </a:bodyPr>
          <a:lstStyle/>
          <a:p>
            <a:pPr algn="ctr"/>
            <a:r>
              <a:rPr lang="en-GB" sz="800" b="1" dirty="0">
                <a:latin typeface="Arial" panose="020B0604020202020204" pitchFamily="34" charset="0"/>
                <a:cs typeface="Arial" panose="020B0604020202020204" pitchFamily="34" charset="0"/>
              </a:rPr>
              <a:t>Revision of Lit P1</a:t>
            </a:r>
            <a:endParaRPr lang="en-GB" sz="700" b="1" dirty="0">
              <a:latin typeface="Arial" panose="020B0604020202020204" pitchFamily="34" charset="0"/>
              <a:cs typeface="Arial" panose="020B0604020202020204" pitchFamily="34" charset="0"/>
            </a:endParaRPr>
          </a:p>
        </p:txBody>
      </p:sp>
      <p:sp>
        <p:nvSpPr>
          <p:cNvPr id="239" name="TextBox 238">
            <a:extLst>
              <a:ext uri="{FF2B5EF4-FFF2-40B4-BE49-F238E27FC236}">
                <a16:creationId xmlns:a16="http://schemas.microsoft.com/office/drawing/2014/main" id="{5140B841-03AD-43B5-A115-3E105BFE5234}"/>
              </a:ext>
            </a:extLst>
          </p:cNvPr>
          <p:cNvSpPr txBox="1"/>
          <p:nvPr/>
        </p:nvSpPr>
        <p:spPr>
          <a:xfrm>
            <a:off x="1651177" y="837709"/>
            <a:ext cx="639705" cy="461665"/>
          </a:xfrm>
          <a:prstGeom prst="rect">
            <a:avLst/>
          </a:prstGeom>
          <a:solidFill>
            <a:srgbClr val="00B0F0"/>
          </a:solidFill>
          <a:ln>
            <a:noFill/>
          </a:ln>
          <a:effectLst>
            <a:softEdge rad="63500"/>
          </a:effectLst>
        </p:spPr>
        <p:txBody>
          <a:bodyPr wrap="square" rtlCol="0">
            <a:spAutoFit/>
          </a:bodyPr>
          <a:lstStyle/>
          <a:p>
            <a:pPr algn="ctr"/>
            <a:r>
              <a:rPr lang="en-GB" sz="800" b="1" dirty="0">
                <a:latin typeface="Arial" panose="020B0604020202020204" pitchFamily="34" charset="0"/>
                <a:cs typeface="Arial" panose="020B0604020202020204" pitchFamily="34" charset="0"/>
              </a:rPr>
              <a:t>Revision of Lang P1</a:t>
            </a:r>
            <a:endParaRPr lang="en-GB" sz="700" b="1" dirty="0">
              <a:latin typeface="Arial" panose="020B0604020202020204" pitchFamily="34" charset="0"/>
              <a:cs typeface="Arial" panose="020B0604020202020204" pitchFamily="34" charset="0"/>
            </a:endParaRPr>
          </a:p>
        </p:txBody>
      </p:sp>
      <p:sp>
        <p:nvSpPr>
          <p:cNvPr id="240" name="TextBox 239">
            <a:extLst>
              <a:ext uri="{FF2B5EF4-FFF2-40B4-BE49-F238E27FC236}">
                <a16:creationId xmlns:a16="http://schemas.microsoft.com/office/drawing/2014/main" id="{CAC67A0E-8753-42FB-B19E-5517DC51663D}"/>
              </a:ext>
            </a:extLst>
          </p:cNvPr>
          <p:cNvSpPr txBox="1"/>
          <p:nvPr/>
        </p:nvSpPr>
        <p:spPr>
          <a:xfrm>
            <a:off x="2279846" y="851152"/>
            <a:ext cx="639705" cy="338554"/>
          </a:xfrm>
          <a:prstGeom prst="rect">
            <a:avLst/>
          </a:prstGeom>
          <a:solidFill>
            <a:srgbClr val="00B0F0"/>
          </a:solidFill>
          <a:ln>
            <a:noFill/>
          </a:ln>
          <a:effectLst>
            <a:softEdge rad="63500"/>
          </a:effectLst>
        </p:spPr>
        <p:txBody>
          <a:bodyPr wrap="square" rtlCol="0">
            <a:spAutoFit/>
          </a:bodyPr>
          <a:lstStyle/>
          <a:p>
            <a:pPr algn="ctr"/>
            <a:r>
              <a:rPr lang="en-GB" sz="800" b="1" dirty="0">
                <a:latin typeface="Arial" panose="020B0604020202020204" pitchFamily="34" charset="0"/>
                <a:cs typeface="Arial" panose="020B0604020202020204" pitchFamily="34" charset="0"/>
              </a:rPr>
              <a:t>Revision of Lit P2</a:t>
            </a:r>
            <a:endParaRPr lang="en-GB" sz="700" b="1" dirty="0">
              <a:latin typeface="Arial" panose="020B0604020202020204" pitchFamily="34" charset="0"/>
              <a:cs typeface="Arial" panose="020B0604020202020204" pitchFamily="34" charset="0"/>
            </a:endParaRPr>
          </a:p>
        </p:txBody>
      </p:sp>
      <p:sp>
        <p:nvSpPr>
          <p:cNvPr id="246" name="TextBox 245">
            <a:extLst>
              <a:ext uri="{FF2B5EF4-FFF2-40B4-BE49-F238E27FC236}">
                <a16:creationId xmlns:a16="http://schemas.microsoft.com/office/drawing/2014/main" id="{DF395B0E-45B5-4643-9338-5355F5A56E18}"/>
              </a:ext>
            </a:extLst>
          </p:cNvPr>
          <p:cNvSpPr txBox="1"/>
          <p:nvPr/>
        </p:nvSpPr>
        <p:spPr>
          <a:xfrm>
            <a:off x="2815200" y="853591"/>
            <a:ext cx="662914" cy="461665"/>
          </a:xfrm>
          <a:prstGeom prst="rect">
            <a:avLst/>
          </a:prstGeom>
          <a:solidFill>
            <a:srgbClr val="00B0F0"/>
          </a:solidFill>
          <a:ln>
            <a:noFill/>
          </a:ln>
          <a:effectLst>
            <a:softEdge rad="63500"/>
          </a:effectLst>
        </p:spPr>
        <p:txBody>
          <a:bodyPr wrap="square" rtlCol="0">
            <a:spAutoFit/>
          </a:bodyPr>
          <a:lstStyle/>
          <a:p>
            <a:pPr algn="ctr"/>
            <a:r>
              <a:rPr lang="en-GB" sz="800" b="1" dirty="0">
                <a:latin typeface="Arial" panose="020B0604020202020204" pitchFamily="34" charset="0"/>
                <a:cs typeface="Arial" panose="020B0604020202020204" pitchFamily="34" charset="0"/>
              </a:rPr>
              <a:t>Revision of Lang P2</a:t>
            </a:r>
            <a:endParaRPr lang="en-GB" sz="700" b="1" dirty="0">
              <a:latin typeface="Arial" panose="020B0604020202020204" pitchFamily="34" charset="0"/>
              <a:cs typeface="Arial" panose="020B0604020202020204" pitchFamily="34" charset="0"/>
            </a:endParaRPr>
          </a:p>
        </p:txBody>
      </p:sp>
      <p:cxnSp>
        <p:nvCxnSpPr>
          <p:cNvPr id="241" name="Straight Connector 240">
            <a:extLst>
              <a:ext uri="{FF2B5EF4-FFF2-40B4-BE49-F238E27FC236}">
                <a16:creationId xmlns:a16="http://schemas.microsoft.com/office/drawing/2014/main" id="{C5E54889-2210-42F7-AA74-971AD9BE4FBD}"/>
              </a:ext>
            </a:extLst>
          </p:cNvPr>
          <p:cNvCxnSpPr/>
          <p:nvPr/>
        </p:nvCxnSpPr>
        <p:spPr>
          <a:xfrm flipH="1" flipV="1">
            <a:off x="2868487" y="843059"/>
            <a:ext cx="8255" cy="965017"/>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pic>
        <p:nvPicPr>
          <p:cNvPr id="20" name="Picture 19">
            <a:extLst>
              <a:ext uri="{FF2B5EF4-FFF2-40B4-BE49-F238E27FC236}">
                <a16:creationId xmlns:a16="http://schemas.microsoft.com/office/drawing/2014/main" id="{4EB8A3C7-1058-45CF-9DBC-82A34D3555A7}"/>
              </a:ext>
            </a:extLst>
          </p:cNvPr>
          <p:cNvPicPr>
            <a:picLocks noChangeAspect="1"/>
          </p:cNvPicPr>
          <p:nvPr/>
        </p:nvPicPr>
        <p:blipFill>
          <a:blip r:embed="rId16"/>
          <a:stretch>
            <a:fillRect/>
          </a:stretch>
        </p:blipFill>
        <p:spPr>
          <a:xfrm>
            <a:off x="112143" y="125443"/>
            <a:ext cx="639705" cy="718328"/>
          </a:xfrm>
          <a:prstGeom prst="rect">
            <a:avLst/>
          </a:prstGeom>
        </p:spPr>
      </p:pic>
      <p:sp>
        <p:nvSpPr>
          <p:cNvPr id="23" name="AutoShape 2" descr="Image result for manor high logo">
            <a:extLst>
              <a:ext uri="{FF2B5EF4-FFF2-40B4-BE49-F238E27FC236}">
                <a16:creationId xmlns:a16="http://schemas.microsoft.com/office/drawing/2014/main" id="{C1D408E2-1B8A-4763-B8A5-4E1658DE63DF}"/>
              </a:ext>
            </a:extLst>
          </p:cNvPr>
          <p:cNvSpPr>
            <a:spLocks noChangeAspect="1" noChangeArrowheads="1"/>
          </p:cNvSpPr>
          <p:nvPr/>
        </p:nvSpPr>
        <p:spPr bwMode="auto">
          <a:xfrm>
            <a:off x="3276600" y="4800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50" name="TextBox 249">
            <a:extLst>
              <a:ext uri="{FF2B5EF4-FFF2-40B4-BE49-F238E27FC236}">
                <a16:creationId xmlns:a16="http://schemas.microsoft.com/office/drawing/2014/main" id="{F3BD50F1-5C22-433E-A6F8-5ABAC86FBC1C}"/>
              </a:ext>
            </a:extLst>
          </p:cNvPr>
          <p:cNvSpPr txBox="1"/>
          <p:nvPr/>
        </p:nvSpPr>
        <p:spPr>
          <a:xfrm>
            <a:off x="4797853" y="8076184"/>
            <a:ext cx="1251675" cy="215444"/>
          </a:xfrm>
          <a:prstGeom prst="rect">
            <a:avLst/>
          </a:prstGeom>
          <a:solidFill>
            <a:schemeClr val="accent4">
              <a:lumMod val="60000"/>
              <a:lumOff val="40000"/>
            </a:schemeClr>
          </a:solidFill>
          <a:ln w="38100">
            <a:solidFill>
              <a:srgbClr val="FFC000"/>
            </a:solidFill>
          </a:ln>
          <a:effectLst>
            <a:softEdge rad="63500"/>
          </a:effectLst>
        </p:spPr>
        <p:txBody>
          <a:bodyPr wrap="square" rtlCol="0">
            <a:spAutoFit/>
          </a:bodyPr>
          <a:lstStyle/>
          <a:p>
            <a:pPr algn="ctr"/>
            <a:r>
              <a:rPr lang="en-GB" sz="800" b="1" dirty="0">
                <a:latin typeface="Arial" panose="020B0604020202020204" pitchFamily="34" charset="0"/>
                <a:cs typeface="Arial" panose="020B0604020202020204" pitchFamily="34" charset="0"/>
              </a:rPr>
              <a:t>KS2 Primary School</a:t>
            </a:r>
          </a:p>
        </p:txBody>
      </p:sp>
      <p:sp>
        <p:nvSpPr>
          <p:cNvPr id="251" name="AutoShape 2" descr="Image result for manor high logo">
            <a:extLst>
              <a:ext uri="{FF2B5EF4-FFF2-40B4-BE49-F238E27FC236}">
                <a16:creationId xmlns:a16="http://schemas.microsoft.com/office/drawing/2014/main" id="{3EF51AB6-DB17-40AB-8986-75242668868D}"/>
              </a:ext>
            </a:extLst>
          </p:cNvPr>
          <p:cNvSpPr>
            <a:spLocks noChangeAspect="1" noChangeArrowheads="1"/>
          </p:cNvSpPr>
          <p:nvPr/>
        </p:nvSpPr>
        <p:spPr bwMode="auto">
          <a:xfrm>
            <a:off x="5221157" y="479534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54" name="TextBox 253">
            <a:extLst>
              <a:ext uri="{FF2B5EF4-FFF2-40B4-BE49-F238E27FC236}">
                <a16:creationId xmlns:a16="http://schemas.microsoft.com/office/drawing/2014/main" id="{17743F34-157B-4E48-AE51-595961A6FE74}"/>
              </a:ext>
            </a:extLst>
          </p:cNvPr>
          <p:cNvSpPr txBox="1"/>
          <p:nvPr/>
        </p:nvSpPr>
        <p:spPr>
          <a:xfrm>
            <a:off x="4445116" y="8224767"/>
            <a:ext cx="2338692" cy="938719"/>
          </a:xfrm>
          <a:prstGeom prst="rect">
            <a:avLst/>
          </a:prstGeom>
          <a:noFill/>
          <a:ln>
            <a:noFill/>
          </a:ln>
          <a:effectLst>
            <a:glow rad="38100">
              <a:schemeClr val="bg1"/>
            </a:glow>
            <a:softEdge rad="127000"/>
          </a:effectLst>
        </p:spPr>
        <p:txBody>
          <a:bodyPr wrap="square" rtlCol="0">
            <a:spAutoFit/>
          </a:bodyPr>
          <a:lstStyle/>
          <a:p>
            <a:r>
              <a:rPr lang="en-GB" sz="550" dirty="0">
                <a:latin typeface="Arial" panose="020B0604020202020204" pitchFamily="34" charset="0"/>
                <a:cs typeface="Arial" panose="020B0604020202020204" pitchFamily="34" charset="0"/>
              </a:rPr>
              <a:t>You will have gained a strong foundational knowledge of reading, writing and spoken language.  Developing your  vocabulary, is fundamental in giving the tools for self-expression on your journey to success.  You will also have hopefully gained a love of reading for pleasure, as well as having had the opportunity to study books from our varied literary heritage, developing essential comprehension skills, You will be able to complete extended pieces of writing for different purposes, with a level of accuracy in spelling, grammar and punctuation. You will be able to speak clearly and convey ideas confidently. </a:t>
            </a:r>
          </a:p>
        </p:txBody>
      </p:sp>
      <p:pic>
        <p:nvPicPr>
          <p:cNvPr id="2" name="Picture 1">
            <a:extLst>
              <a:ext uri="{FF2B5EF4-FFF2-40B4-BE49-F238E27FC236}">
                <a16:creationId xmlns:a16="http://schemas.microsoft.com/office/drawing/2014/main" id="{378FAB87-89F7-4583-8A16-252AC2F0D690}"/>
              </a:ext>
            </a:extLst>
          </p:cNvPr>
          <p:cNvPicPr>
            <a:picLocks noChangeAspect="1"/>
          </p:cNvPicPr>
          <p:nvPr/>
        </p:nvPicPr>
        <p:blipFill>
          <a:blip r:embed="rId17"/>
          <a:stretch>
            <a:fillRect/>
          </a:stretch>
        </p:blipFill>
        <p:spPr>
          <a:xfrm rot="1107904">
            <a:off x="1498378" y="8012623"/>
            <a:ext cx="352011" cy="299861"/>
          </a:xfrm>
          <a:prstGeom prst="rect">
            <a:avLst/>
          </a:prstGeom>
          <a:ln w="28575">
            <a:solidFill>
              <a:srgbClr val="FF0000"/>
            </a:solidFill>
          </a:ln>
        </p:spPr>
      </p:pic>
      <p:pic>
        <p:nvPicPr>
          <p:cNvPr id="8" name="Picture 7">
            <a:extLst>
              <a:ext uri="{FF2B5EF4-FFF2-40B4-BE49-F238E27FC236}">
                <a16:creationId xmlns:a16="http://schemas.microsoft.com/office/drawing/2014/main" id="{BBBE4AD4-0404-48D4-AA81-A42EB9329E0E}"/>
              </a:ext>
            </a:extLst>
          </p:cNvPr>
          <p:cNvPicPr>
            <a:picLocks noChangeAspect="1"/>
          </p:cNvPicPr>
          <p:nvPr/>
        </p:nvPicPr>
        <p:blipFill>
          <a:blip r:embed="rId18"/>
          <a:stretch>
            <a:fillRect/>
          </a:stretch>
        </p:blipFill>
        <p:spPr>
          <a:xfrm>
            <a:off x="413656" y="8013369"/>
            <a:ext cx="301177" cy="246528"/>
          </a:xfrm>
          <a:prstGeom prst="rect">
            <a:avLst/>
          </a:prstGeom>
          <a:ln w="28575">
            <a:noFill/>
          </a:ln>
        </p:spPr>
      </p:pic>
      <p:pic>
        <p:nvPicPr>
          <p:cNvPr id="129" name="Picture 128">
            <a:extLst>
              <a:ext uri="{FF2B5EF4-FFF2-40B4-BE49-F238E27FC236}">
                <a16:creationId xmlns:a16="http://schemas.microsoft.com/office/drawing/2014/main" id="{94EDC242-9EE0-4921-BB9E-9B1285664733}"/>
              </a:ext>
            </a:extLst>
          </p:cNvPr>
          <p:cNvPicPr>
            <a:picLocks noChangeAspect="1"/>
          </p:cNvPicPr>
          <p:nvPr/>
        </p:nvPicPr>
        <p:blipFill>
          <a:blip r:embed="rId17"/>
          <a:stretch>
            <a:fillRect/>
          </a:stretch>
        </p:blipFill>
        <p:spPr>
          <a:xfrm rot="1208403">
            <a:off x="2582630" y="6123377"/>
            <a:ext cx="339355" cy="289080"/>
          </a:xfrm>
          <a:prstGeom prst="rect">
            <a:avLst/>
          </a:prstGeom>
          <a:ln w="19050">
            <a:solidFill>
              <a:srgbClr val="92D050"/>
            </a:solidFill>
          </a:ln>
        </p:spPr>
      </p:pic>
      <p:pic>
        <p:nvPicPr>
          <p:cNvPr id="16" name="Picture 15">
            <a:extLst>
              <a:ext uri="{FF2B5EF4-FFF2-40B4-BE49-F238E27FC236}">
                <a16:creationId xmlns:a16="http://schemas.microsoft.com/office/drawing/2014/main" id="{EAFC6D86-7C8B-425C-A4FF-ED756D49C02C}"/>
              </a:ext>
            </a:extLst>
          </p:cNvPr>
          <p:cNvPicPr>
            <a:picLocks noChangeAspect="1"/>
          </p:cNvPicPr>
          <p:nvPr/>
        </p:nvPicPr>
        <p:blipFill>
          <a:blip r:embed="rId19"/>
          <a:stretch>
            <a:fillRect/>
          </a:stretch>
        </p:blipFill>
        <p:spPr>
          <a:xfrm rot="21017218">
            <a:off x="2056905" y="7559665"/>
            <a:ext cx="674202" cy="377553"/>
          </a:xfrm>
          <a:prstGeom prst="rect">
            <a:avLst/>
          </a:prstGeom>
          <a:ln w="28575">
            <a:solidFill>
              <a:srgbClr val="FF0000"/>
            </a:solidFill>
          </a:ln>
        </p:spPr>
      </p:pic>
      <p:pic>
        <p:nvPicPr>
          <p:cNvPr id="18" name="Picture 17">
            <a:extLst>
              <a:ext uri="{FF2B5EF4-FFF2-40B4-BE49-F238E27FC236}">
                <a16:creationId xmlns:a16="http://schemas.microsoft.com/office/drawing/2014/main" id="{053579BF-6DDC-45A5-86C4-C43455C93CB9}"/>
              </a:ext>
            </a:extLst>
          </p:cNvPr>
          <p:cNvPicPr>
            <a:picLocks noChangeAspect="1"/>
          </p:cNvPicPr>
          <p:nvPr/>
        </p:nvPicPr>
        <p:blipFill>
          <a:blip r:embed="rId20"/>
          <a:stretch>
            <a:fillRect/>
          </a:stretch>
        </p:blipFill>
        <p:spPr>
          <a:xfrm rot="1572677">
            <a:off x="3058845" y="4636614"/>
            <a:ext cx="430160" cy="322205"/>
          </a:xfrm>
          <a:prstGeom prst="rect">
            <a:avLst/>
          </a:prstGeom>
          <a:ln w="28575">
            <a:solidFill>
              <a:srgbClr val="92D050"/>
            </a:solidFill>
          </a:ln>
        </p:spPr>
      </p:pic>
      <p:pic>
        <p:nvPicPr>
          <p:cNvPr id="154" name="Picture 153">
            <a:extLst>
              <a:ext uri="{FF2B5EF4-FFF2-40B4-BE49-F238E27FC236}">
                <a16:creationId xmlns:a16="http://schemas.microsoft.com/office/drawing/2014/main" id="{58D915AF-23EC-4259-9B89-78CE47F69A97}"/>
              </a:ext>
            </a:extLst>
          </p:cNvPr>
          <p:cNvPicPr>
            <a:picLocks noChangeAspect="1"/>
          </p:cNvPicPr>
          <p:nvPr/>
        </p:nvPicPr>
        <p:blipFill>
          <a:blip r:embed="rId20"/>
          <a:stretch>
            <a:fillRect/>
          </a:stretch>
        </p:blipFill>
        <p:spPr>
          <a:xfrm rot="19909371">
            <a:off x="5058060" y="3222978"/>
            <a:ext cx="435695" cy="326351"/>
          </a:xfrm>
          <a:prstGeom prst="rect">
            <a:avLst/>
          </a:prstGeom>
          <a:ln w="28575">
            <a:solidFill>
              <a:srgbClr val="9999FF"/>
            </a:solidFill>
          </a:ln>
        </p:spPr>
      </p:pic>
      <p:pic>
        <p:nvPicPr>
          <p:cNvPr id="155" name="Picture 154">
            <a:extLst>
              <a:ext uri="{FF2B5EF4-FFF2-40B4-BE49-F238E27FC236}">
                <a16:creationId xmlns:a16="http://schemas.microsoft.com/office/drawing/2014/main" id="{545DFB39-3F2A-4C85-B198-FDC9BF4A6702}"/>
              </a:ext>
            </a:extLst>
          </p:cNvPr>
          <p:cNvPicPr>
            <a:picLocks noChangeAspect="1"/>
          </p:cNvPicPr>
          <p:nvPr/>
        </p:nvPicPr>
        <p:blipFill>
          <a:blip r:embed="rId19"/>
          <a:stretch>
            <a:fillRect/>
          </a:stretch>
        </p:blipFill>
        <p:spPr>
          <a:xfrm rot="20330593">
            <a:off x="4507896" y="3472176"/>
            <a:ext cx="552124" cy="302604"/>
          </a:xfrm>
          <a:prstGeom prst="rect">
            <a:avLst/>
          </a:prstGeom>
          <a:ln w="28575">
            <a:solidFill>
              <a:srgbClr val="9999FF"/>
            </a:solidFill>
          </a:ln>
        </p:spPr>
      </p:pic>
      <p:pic>
        <p:nvPicPr>
          <p:cNvPr id="19" name="Picture 18">
            <a:extLst>
              <a:ext uri="{FF2B5EF4-FFF2-40B4-BE49-F238E27FC236}">
                <a16:creationId xmlns:a16="http://schemas.microsoft.com/office/drawing/2014/main" id="{B1DEFD20-2EA7-4EEE-A0BD-810C5392AD96}"/>
              </a:ext>
            </a:extLst>
          </p:cNvPr>
          <p:cNvPicPr>
            <a:picLocks noChangeAspect="1"/>
          </p:cNvPicPr>
          <p:nvPr/>
        </p:nvPicPr>
        <p:blipFill rotWithShape="1">
          <a:blip r:embed="rId21"/>
          <a:srcRect l="12677" t="4961" r="18455" b="17601"/>
          <a:stretch/>
        </p:blipFill>
        <p:spPr>
          <a:xfrm rot="1496578">
            <a:off x="1654861" y="4666522"/>
            <a:ext cx="265763" cy="237173"/>
          </a:xfrm>
          <a:prstGeom prst="rect">
            <a:avLst/>
          </a:prstGeom>
          <a:ln w="19050">
            <a:solidFill>
              <a:srgbClr val="92D050"/>
            </a:solidFill>
          </a:ln>
        </p:spPr>
      </p:pic>
      <p:pic>
        <p:nvPicPr>
          <p:cNvPr id="156" name="Picture 155">
            <a:extLst>
              <a:ext uri="{FF2B5EF4-FFF2-40B4-BE49-F238E27FC236}">
                <a16:creationId xmlns:a16="http://schemas.microsoft.com/office/drawing/2014/main" id="{F6397AC9-B934-418E-97B5-5D8A6E86A91D}"/>
              </a:ext>
            </a:extLst>
          </p:cNvPr>
          <p:cNvPicPr>
            <a:picLocks noChangeAspect="1"/>
          </p:cNvPicPr>
          <p:nvPr/>
        </p:nvPicPr>
        <p:blipFill rotWithShape="1">
          <a:blip r:embed="rId21"/>
          <a:srcRect l="12677" t="4961" r="18455" b="17601"/>
          <a:stretch/>
        </p:blipFill>
        <p:spPr>
          <a:xfrm>
            <a:off x="5928358" y="-2093183"/>
            <a:ext cx="90734" cy="80973"/>
          </a:xfrm>
          <a:prstGeom prst="rect">
            <a:avLst/>
          </a:prstGeom>
          <a:ln>
            <a:solidFill>
              <a:srgbClr val="3399FF"/>
            </a:solidFill>
          </a:ln>
        </p:spPr>
      </p:pic>
      <p:pic>
        <p:nvPicPr>
          <p:cNvPr id="24" name="Picture 23">
            <a:extLst>
              <a:ext uri="{FF2B5EF4-FFF2-40B4-BE49-F238E27FC236}">
                <a16:creationId xmlns:a16="http://schemas.microsoft.com/office/drawing/2014/main" id="{8FEE3AC6-C26E-4457-B46D-63D73209F776}"/>
              </a:ext>
            </a:extLst>
          </p:cNvPr>
          <p:cNvPicPr>
            <a:picLocks noChangeAspect="1"/>
          </p:cNvPicPr>
          <p:nvPr/>
        </p:nvPicPr>
        <p:blipFill>
          <a:blip r:embed="rId22"/>
          <a:stretch>
            <a:fillRect/>
          </a:stretch>
        </p:blipFill>
        <p:spPr>
          <a:xfrm rot="1650021">
            <a:off x="6193507" y="3255298"/>
            <a:ext cx="221518" cy="275520"/>
          </a:xfrm>
          <a:prstGeom prst="rect">
            <a:avLst/>
          </a:prstGeom>
          <a:ln w="19050">
            <a:solidFill>
              <a:srgbClr val="9999FF"/>
            </a:solidFill>
          </a:ln>
        </p:spPr>
      </p:pic>
      <p:pic>
        <p:nvPicPr>
          <p:cNvPr id="25" name="Picture 24">
            <a:extLst>
              <a:ext uri="{FF2B5EF4-FFF2-40B4-BE49-F238E27FC236}">
                <a16:creationId xmlns:a16="http://schemas.microsoft.com/office/drawing/2014/main" id="{03FB3B17-0853-424B-BE49-D630F9CE70BE}"/>
              </a:ext>
            </a:extLst>
          </p:cNvPr>
          <p:cNvPicPr>
            <a:picLocks noChangeAspect="1"/>
          </p:cNvPicPr>
          <p:nvPr/>
        </p:nvPicPr>
        <p:blipFill rotWithShape="1">
          <a:blip r:embed="rId23"/>
          <a:srcRect l="72359" t="7437" r="5639"/>
          <a:stretch/>
        </p:blipFill>
        <p:spPr>
          <a:xfrm rot="1521037">
            <a:off x="1345186" y="2838048"/>
            <a:ext cx="224696" cy="463962"/>
          </a:xfrm>
          <a:prstGeom prst="rect">
            <a:avLst/>
          </a:prstGeom>
          <a:ln w="28575">
            <a:solidFill>
              <a:srgbClr val="3399FF"/>
            </a:solidFill>
          </a:ln>
        </p:spPr>
      </p:pic>
      <p:pic>
        <p:nvPicPr>
          <p:cNvPr id="160" name="Picture 159">
            <a:extLst>
              <a:ext uri="{FF2B5EF4-FFF2-40B4-BE49-F238E27FC236}">
                <a16:creationId xmlns:a16="http://schemas.microsoft.com/office/drawing/2014/main" id="{2FCCFF1F-3AE9-4582-9067-AAB30AD62318}"/>
              </a:ext>
            </a:extLst>
          </p:cNvPr>
          <p:cNvPicPr>
            <a:picLocks noChangeAspect="1"/>
          </p:cNvPicPr>
          <p:nvPr/>
        </p:nvPicPr>
        <p:blipFill>
          <a:blip r:embed="rId20"/>
          <a:stretch>
            <a:fillRect/>
          </a:stretch>
        </p:blipFill>
        <p:spPr>
          <a:xfrm>
            <a:off x="188701" y="1725808"/>
            <a:ext cx="459789" cy="344398"/>
          </a:xfrm>
          <a:prstGeom prst="rect">
            <a:avLst/>
          </a:prstGeom>
        </p:spPr>
      </p:pic>
      <p:pic>
        <p:nvPicPr>
          <p:cNvPr id="161" name="Picture 160">
            <a:extLst>
              <a:ext uri="{FF2B5EF4-FFF2-40B4-BE49-F238E27FC236}">
                <a16:creationId xmlns:a16="http://schemas.microsoft.com/office/drawing/2014/main" id="{3DA5FEB5-1A85-4DAD-A69A-A6AC74FD03F8}"/>
              </a:ext>
            </a:extLst>
          </p:cNvPr>
          <p:cNvPicPr>
            <a:picLocks noChangeAspect="1"/>
          </p:cNvPicPr>
          <p:nvPr/>
        </p:nvPicPr>
        <p:blipFill rotWithShape="1">
          <a:blip r:embed="rId24"/>
          <a:srcRect l="13404" t="15475" r="12097" b="24529"/>
          <a:stretch/>
        </p:blipFill>
        <p:spPr>
          <a:xfrm>
            <a:off x="666620" y="1725808"/>
            <a:ext cx="415724" cy="361136"/>
          </a:xfrm>
          <a:prstGeom prst="rect">
            <a:avLst/>
          </a:prstGeom>
        </p:spPr>
      </p:pic>
      <p:pic>
        <p:nvPicPr>
          <p:cNvPr id="162" name="Picture 161">
            <a:extLst>
              <a:ext uri="{FF2B5EF4-FFF2-40B4-BE49-F238E27FC236}">
                <a16:creationId xmlns:a16="http://schemas.microsoft.com/office/drawing/2014/main" id="{01F305D3-3194-4467-B9D2-9522217DAA77}"/>
              </a:ext>
            </a:extLst>
          </p:cNvPr>
          <p:cNvPicPr>
            <a:picLocks noChangeAspect="1"/>
          </p:cNvPicPr>
          <p:nvPr/>
        </p:nvPicPr>
        <p:blipFill>
          <a:blip r:embed="rId17"/>
          <a:stretch>
            <a:fillRect/>
          </a:stretch>
        </p:blipFill>
        <p:spPr>
          <a:xfrm>
            <a:off x="1755542" y="1260832"/>
            <a:ext cx="453314" cy="386157"/>
          </a:xfrm>
          <a:prstGeom prst="rect">
            <a:avLst/>
          </a:prstGeom>
          <a:ln w="19050">
            <a:solidFill>
              <a:srgbClr val="9999FF"/>
            </a:solidFill>
          </a:ln>
        </p:spPr>
      </p:pic>
      <p:pic>
        <p:nvPicPr>
          <p:cNvPr id="164" name="Picture 163">
            <a:extLst>
              <a:ext uri="{FF2B5EF4-FFF2-40B4-BE49-F238E27FC236}">
                <a16:creationId xmlns:a16="http://schemas.microsoft.com/office/drawing/2014/main" id="{16F1A52C-CADE-4E25-AE84-D1A8D34B80D5}"/>
              </a:ext>
            </a:extLst>
          </p:cNvPr>
          <p:cNvPicPr>
            <a:picLocks noChangeAspect="1"/>
          </p:cNvPicPr>
          <p:nvPr/>
        </p:nvPicPr>
        <p:blipFill rotWithShape="1">
          <a:blip r:embed="rId21"/>
          <a:srcRect l="12677" t="4961" r="18455" b="17601"/>
          <a:stretch/>
        </p:blipFill>
        <p:spPr>
          <a:xfrm rot="20440414">
            <a:off x="1069830" y="1227081"/>
            <a:ext cx="287699" cy="256749"/>
          </a:xfrm>
          <a:prstGeom prst="rect">
            <a:avLst/>
          </a:prstGeom>
          <a:ln w="28575">
            <a:solidFill>
              <a:srgbClr val="9999FF"/>
            </a:solidFill>
          </a:ln>
        </p:spPr>
      </p:pic>
      <p:pic>
        <p:nvPicPr>
          <p:cNvPr id="165" name="Picture 164">
            <a:extLst>
              <a:ext uri="{FF2B5EF4-FFF2-40B4-BE49-F238E27FC236}">
                <a16:creationId xmlns:a16="http://schemas.microsoft.com/office/drawing/2014/main" id="{927DEA82-1F65-4A58-AA4B-5E728D843BC7}"/>
              </a:ext>
            </a:extLst>
          </p:cNvPr>
          <p:cNvPicPr>
            <a:picLocks noChangeAspect="1"/>
          </p:cNvPicPr>
          <p:nvPr/>
        </p:nvPicPr>
        <p:blipFill>
          <a:blip r:embed="rId22"/>
          <a:stretch>
            <a:fillRect/>
          </a:stretch>
        </p:blipFill>
        <p:spPr>
          <a:xfrm rot="1116676">
            <a:off x="1372379" y="1330377"/>
            <a:ext cx="292347" cy="363617"/>
          </a:xfrm>
          <a:prstGeom prst="rect">
            <a:avLst/>
          </a:prstGeom>
          <a:ln w="28575">
            <a:solidFill>
              <a:srgbClr val="3399FF"/>
            </a:solidFill>
          </a:ln>
        </p:spPr>
      </p:pic>
      <p:pic>
        <p:nvPicPr>
          <p:cNvPr id="166" name="Picture 165">
            <a:extLst>
              <a:ext uri="{FF2B5EF4-FFF2-40B4-BE49-F238E27FC236}">
                <a16:creationId xmlns:a16="http://schemas.microsoft.com/office/drawing/2014/main" id="{8EAE97FD-B08F-4D28-9958-53E494020989}"/>
              </a:ext>
            </a:extLst>
          </p:cNvPr>
          <p:cNvPicPr>
            <a:picLocks noChangeAspect="1"/>
          </p:cNvPicPr>
          <p:nvPr/>
        </p:nvPicPr>
        <p:blipFill rotWithShape="1">
          <a:blip r:embed="rId23"/>
          <a:srcRect l="72359" t="7437" r="5639"/>
          <a:stretch/>
        </p:blipFill>
        <p:spPr>
          <a:xfrm rot="20681098">
            <a:off x="2343919" y="1190879"/>
            <a:ext cx="169441" cy="399193"/>
          </a:xfrm>
          <a:prstGeom prst="rect">
            <a:avLst/>
          </a:prstGeom>
          <a:ln w="28575">
            <a:solidFill>
              <a:srgbClr val="3399FF"/>
            </a:solidFill>
          </a:ln>
        </p:spPr>
      </p:pic>
      <p:pic>
        <p:nvPicPr>
          <p:cNvPr id="167" name="Picture 166">
            <a:extLst>
              <a:ext uri="{FF2B5EF4-FFF2-40B4-BE49-F238E27FC236}">
                <a16:creationId xmlns:a16="http://schemas.microsoft.com/office/drawing/2014/main" id="{2C7A26BD-D26A-46EE-9C18-0117AA65D442}"/>
              </a:ext>
            </a:extLst>
          </p:cNvPr>
          <p:cNvPicPr>
            <a:picLocks noChangeAspect="1"/>
          </p:cNvPicPr>
          <p:nvPr/>
        </p:nvPicPr>
        <p:blipFill>
          <a:blip r:embed="rId20"/>
          <a:stretch>
            <a:fillRect/>
          </a:stretch>
        </p:blipFill>
        <p:spPr>
          <a:xfrm rot="1819534">
            <a:off x="2593232" y="1234889"/>
            <a:ext cx="312943" cy="234405"/>
          </a:xfrm>
          <a:prstGeom prst="rect">
            <a:avLst/>
          </a:prstGeom>
          <a:ln w="28575">
            <a:solidFill>
              <a:srgbClr val="3399FF"/>
            </a:solidFill>
          </a:ln>
        </p:spPr>
      </p:pic>
      <p:pic>
        <p:nvPicPr>
          <p:cNvPr id="168" name="Picture 167" descr="A close up of a logo&#10;&#10;Description automatically generated">
            <a:extLst>
              <a:ext uri="{FF2B5EF4-FFF2-40B4-BE49-F238E27FC236}">
                <a16:creationId xmlns:a16="http://schemas.microsoft.com/office/drawing/2014/main" id="{B49F77E7-957D-4FAD-A068-54935CB7D5E4}"/>
              </a:ext>
            </a:extLst>
          </p:cNvPr>
          <p:cNvPicPr>
            <a:picLocks noChangeAspect="1"/>
          </p:cNvPicPr>
          <p:nvPr/>
        </p:nvPicPr>
        <p:blipFill rotWithShape="1">
          <a:blip r:embed="rId25" cstate="print">
            <a:extLst>
              <a:ext uri="{28A0092B-C50C-407E-A947-70E740481C1C}">
                <a14:useLocalDpi xmlns:a14="http://schemas.microsoft.com/office/drawing/2010/main" val="0"/>
              </a:ext>
            </a:extLst>
          </a:blip>
          <a:srcRect b="18478"/>
          <a:stretch/>
        </p:blipFill>
        <p:spPr>
          <a:xfrm>
            <a:off x="707655" y="306485"/>
            <a:ext cx="641720" cy="523144"/>
          </a:xfrm>
          <a:prstGeom prst="rect">
            <a:avLst/>
          </a:prstGeom>
        </p:spPr>
      </p:pic>
      <p:pic>
        <p:nvPicPr>
          <p:cNvPr id="169" name="Picture 168">
            <a:extLst>
              <a:ext uri="{FF2B5EF4-FFF2-40B4-BE49-F238E27FC236}">
                <a16:creationId xmlns:a16="http://schemas.microsoft.com/office/drawing/2014/main" id="{92EB5927-7288-4A73-B641-D8AC944BC90F}"/>
              </a:ext>
            </a:extLst>
          </p:cNvPr>
          <p:cNvPicPr>
            <a:picLocks noChangeAspect="1"/>
          </p:cNvPicPr>
          <p:nvPr/>
        </p:nvPicPr>
        <p:blipFill>
          <a:blip r:embed="rId18"/>
          <a:stretch>
            <a:fillRect/>
          </a:stretch>
        </p:blipFill>
        <p:spPr>
          <a:xfrm>
            <a:off x="4361235" y="5337488"/>
            <a:ext cx="274075" cy="224344"/>
          </a:xfrm>
          <a:prstGeom prst="rect">
            <a:avLst/>
          </a:prstGeom>
          <a:ln w="28575">
            <a:solidFill>
              <a:srgbClr val="FF0000"/>
            </a:solidFill>
          </a:ln>
        </p:spPr>
      </p:pic>
      <p:pic>
        <p:nvPicPr>
          <p:cNvPr id="170" name="Picture 169">
            <a:extLst>
              <a:ext uri="{FF2B5EF4-FFF2-40B4-BE49-F238E27FC236}">
                <a16:creationId xmlns:a16="http://schemas.microsoft.com/office/drawing/2014/main" id="{5A128AE3-9E2A-4ABF-A28E-AE640D418A80}"/>
              </a:ext>
            </a:extLst>
          </p:cNvPr>
          <p:cNvPicPr>
            <a:picLocks noChangeAspect="1"/>
          </p:cNvPicPr>
          <p:nvPr/>
        </p:nvPicPr>
        <p:blipFill>
          <a:blip r:embed="rId18"/>
          <a:stretch>
            <a:fillRect/>
          </a:stretch>
        </p:blipFill>
        <p:spPr>
          <a:xfrm>
            <a:off x="420012" y="3876073"/>
            <a:ext cx="281722" cy="230603"/>
          </a:xfrm>
          <a:prstGeom prst="rect">
            <a:avLst/>
          </a:prstGeom>
          <a:ln w="28575">
            <a:solidFill>
              <a:srgbClr val="FF0000"/>
            </a:solidFill>
          </a:ln>
        </p:spPr>
      </p:pic>
      <p:pic>
        <p:nvPicPr>
          <p:cNvPr id="172" name="Picture 171">
            <a:extLst>
              <a:ext uri="{FF2B5EF4-FFF2-40B4-BE49-F238E27FC236}">
                <a16:creationId xmlns:a16="http://schemas.microsoft.com/office/drawing/2014/main" id="{B9B82640-FDBB-4F4D-A51F-1FDEF813F14F}"/>
              </a:ext>
            </a:extLst>
          </p:cNvPr>
          <p:cNvPicPr>
            <a:picLocks noChangeAspect="1"/>
          </p:cNvPicPr>
          <p:nvPr/>
        </p:nvPicPr>
        <p:blipFill>
          <a:blip r:embed="rId18"/>
          <a:stretch>
            <a:fillRect/>
          </a:stretch>
        </p:blipFill>
        <p:spPr>
          <a:xfrm>
            <a:off x="228041" y="2169287"/>
            <a:ext cx="283746" cy="232260"/>
          </a:xfrm>
          <a:prstGeom prst="rect">
            <a:avLst/>
          </a:prstGeom>
          <a:ln w="28575">
            <a:solidFill>
              <a:srgbClr val="FF0000"/>
            </a:solidFill>
          </a:ln>
        </p:spPr>
      </p:pic>
      <p:pic>
        <p:nvPicPr>
          <p:cNvPr id="173" name="Picture 172">
            <a:extLst>
              <a:ext uri="{FF2B5EF4-FFF2-40B4-BE49-F238E27FC236}">
                <a16:creationId xmlns:a16="http://schemas.microsoft.com/office/drawing/2014/main" id="{28BA63A3-8FA9-43B9-A16F-25195D7F787B}"/>
              </a:ext>
            </a:extLst>
          </p:cNvPr>
          <p:cNvPicPr>
            <a:picLocks noChangeAspect="1"/>
          </p:cNvPicPr>
          <p:nvPr/>
        </p:nvPicPr>
        <p:blipFill>
          <a:blip r:embed="rId18"/>
          <a:stretch>
            <a:fillRect/>
          </a:stretch>
        </p:blipFill>
        <p:spPr>
          <a:xfrm>
            <a:off x="2497524" y="519665"/>
            <a:ext cx="347077" cy="284100"/>
          </a:xfrm>
          <a:prstGeom prst="rect">
            <a:avLst/>
          </a:prstGeom>
          <a:ln w="28575">
            <a:solidFill>
              <a:srgbClr val="FF0000"/>
            </a:solidFill>
          </a:ln>
        </p:spPr>
      </p:pic>
      <p:pic>
        <p:nvPicPr>
          <p:cNvPr id="171" name="Picture 32" descr="OAK Academies Trust - Home">
            <a:extLst>
              <a:ext uri="{FF2B5EF4-FFF2-40B4-BE49-F238E27FC236}">
                <a16:creationId xmlns:a16="http://schemas.microsoft.com/office/drawing/2014/main" id="{1BCDE653-95DA-452E-A008-6D41950F14F3}"/>
              </a:ext>
            </a:extLst>
          </p:cNvPr>
          <p:cNvPicPr>
            <a:picLocks noChangeAspect="1" noChangeArrowheads="1"/>
          </p:cNvPicPr>
          <p:nvPr/>
        </p:nvPicPr>
        <p:blipFill>
          <a:blip r:embed="rId26" cstate="print">
            <a:extLst>
              <a:ext uri="{28A0092B-C50C-407E-A947-70E740481C1C}">
                <a14:useLocalDpi xmlns:a14="http://schemas.microsoft.com/office/drawing/2010/main" val="0"/>
              </a:ext>
            </a:extLst>
          </a:blip>
          <a:srcRect/>
          <a:stretch>
            <a:fillRect/>
          </a:stretch>
        </p:blipFill>
        <p:spPr bwMode="auto">
          <a:xfrm>
            <a:off x="3282920" y="425430"/>
            <a:ext cx="411915" cy="240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5" name="Picture 174">
            <a:extLst>
              <a:ext uri="{FF2B5EF4-FFF2-40B4-BE49-F238E27FC236}">
                <a16:creationId xmlns:a16="http://schemas.microsoft.com/office/drawing/2014/main" id="{2FE875F4-878C-4BE6-A04D-DBA2780351DC}"/>
              </a:ext>
            </a:extLst>
          </p:cNvPr>
          <p:cNvPicPr>
            <a:picLocks noChangeAspect="1"/>
          </p:cNvPicPr>
          <p:nvPr/>
        </p:nvPicPr>
        <p:blipFill rotWithShape="1">
          <a:blip r:embed="rId27"/>
          <a:srcRect b="12372"/>
          <a:stretch/>
        </p:blipFill>
        <p:spPr>
          <a:xfrm>
            <a:off x="1378728" y="498244"/>
            <a:ext cx="576017" cy="299048"/>
          </a:xfrm>
          <a:prstGeom prst="rect">
            <a:avLst/>
          </a:prstGeom>
          <a:ln w="28575">
            <a:solidFill>
              <a:srgbClr val="FF00FF"/>
            </a:solidFill>
          </a:ln>
        </p:spPr>
      </p:pic>
      <p:pic>
        <p:nvPicPr>
          <p:cNvPr id="176" name="Picture 175">
            <a:extLst>
              <a:ext uri="{FF2B5EF4-FFF2-40B4-BE49-F238E27FC236}">
                <a16:creationId xmlns:a16="http://schemas.microsoft.com/office/drawing/2014/main" id="{8D96DB0E-8A6B-4C66-AF66-6E33419481C0}"/>
              </a:ext>
            </a:extLst>
          </p:cNvPr>
          <p:cNvPicPr>
            <a:picLocks noChangeAspect="1"/>
          </p:cNvPicPr>
          <p:nvPr/>
        </p:nvPicPr>
        <p:blipFill rotWithShape="1">
          <a:blip r:embed="rId27"/>
          <a:srcRect b="12372"/>
          <a:stretch/>
        </p:blipFill>
        <p:spPr>
          <a:xfrm>
            <a:off x="5531167" y="2390920"/>
            <a:ext cx="393699" cy="204395"/>
          </a:xfrm>
          <a:prstGeom prst="rect">
            <a:avLst/>
          </a:prstGeom>
          <a:ln w="28575">
            <a:solidFill>
              <a:srgbClr val="FF00FF"/>
            </a:solidFill>
          </a:ln>
        </p:spPr>
      </p:pic>
      <p:pic>
        <p:nvPicPr>
          <p:cNvPr id="177" name="Picture 176">
            <a:extLst>
              <a:ext uri="{FF2B5EF4-FFF2-40B4-BE49-F238E27FC236}">
                <a16:creationId xmlns:a16="http://schemas.microsoft.com/office/drawing/2014/main" id="{8DBB2183-2633-4792-8124-C38F5A6784E7}"/>
              </a:ext>
            </a:extLst>
          </p:cNvPr>
          <p:cNvPicPr>
            <a:picLocks noChangeAspect="1"/>
          </p:cNvPicPr>
          <p:nvPr/>
        </p:nvPicPr>
        <p:blipFill rotWithShape="1">
          <a:blip r:embed="rId27"/>
          <a:srcRect b="12372"/>
          <a:stretch/>
        </p:blipFill>
        <p:spPr>
          <a:xfrm>
            <a:off x="1349239" y="5402495"/>
            <a:ext cx="393699" cy="204395"/>
          </a:xfrm>
          <a:prstGeom prst="rect">
            <a:avLst/>
          </a:prstGeom>
          <a:ln w="28575">
            <a:solidFill>
              <a:srgbClr val="FF00FF"/>
            </a:solidFill>
          </a:ln>
        </p:spPr>
      </p:pic>
      <p:pic>
        <p:nvPicPr>
          <p:cNvPr id="179" name="Picture 178">
            <a:extLst>
              <a:ext uri="{FF2B5EF4-FFF2-40B4-BE49-F238E27FC236}">
                <a16:creationId xmlns:a16="http://schemas.microsoft.com/office/drawing/2014/main" id="{B63A3F4C-5231-4F42-9C2F-947C14014352}"/>
              </a:ext>
            </a:extLst>
          </p:cNvPr>
          <p:cNvPicPr>
            <a:picLocks noChangeAspect="1"/>
          </p:cNvPicPr>
          <p:nvPr/>
        </p:nvPicPr>
        <p:blipFill rotWithShape="1">
          <a:blip r:embed="rId27"/>
          <a:srcRect b="12372"/>
          <a:stretch/>
        </p:blipFill>
        <p:spPr>
          <a:xfrm>
            <a:off x="3553676" y="6839593"/>
            <a:ext cx="393699" cy="204395"/>
          </a:xfrm>
          <a:prstGeom prst="rect">
            <a:avLst/>
          </a:prstGeom>
          <a:ln w="28575">
            <a:solidFill>
              <a:srgbClr val="FF00FF"/>
            </a:solidFill>
          </a:ln>
        </p:spPr>
      </p:pic>
      <p:pic>
        <p:nvPicPr>
          <p:cNvPr id="180" name="Picture 179">
            <a:extLst>
              <a:ext uri="{FF2B5EF4-FFF2-40B4-BE49-F238E27FC236}">
                <a16:creationId xmlns:a16="http://schemas.microsoft.com/office/drawing/2014/main" id="{4DDC8881-8C65-40F6-96ED-B97E22DF8F84}"/>
              </a:ext>
            </a:extLst>
          </p:cNvPr>
          <p:cNvPicPr>
            <a:picLocks noChangeAspect="1"/>
          </p:cNvPicPr>
          <p:nvPr/>
        </p:nvPicPr>
        <p:blipFill rotWithShape="1">
          <a:blip r:embed="rId27"/>
          <a:srcRect b="12372"/>
          <a:stretch/>
        </p:blipFill>
        <p:spPr>
          <a:xfrm>
            <a:off x="2855591" y="8308267"/>
            <a:ext cx="393699" cy="204395"/>
          </a:xfrm>
          <a:prstGeom prst="rect">
            <a:avLst/>
          </a:prstGeom>
          <a:ln w="28575">
            <a:solidFill>
              <a:srgbClr val="FF00FF"/>
            </a:solidFill>
          </a:ln>
        </p:spPr>
      </p:pic>
      <p:pic>
        <p:nvPicPr>
          <p:cNvPr id="181" name="Picture 180">
            <a:extLst>
              <a:ext uri="{FF2B5EF4-FFF2-40B4-BE49-F238E27FC236}">
                <a16:creationId xmlns:a16="http://schemas.microsoft.com/office/drawing/2014/main" id="{6627405A-FBDC-4799-A44A-D6110CBC7277}"/>
              </a:ext>
            </a:extLst>
          </p:cNvPr>
          <p:cNvPicPr>
            <a:picLocks noChangeAspect="1"/>
          </p:cNvPicPr>
          <p:nvPr/>
        </p:nvPicPr>
        <p:blipFill rotWithShape="1">
          <a:blip r:embed="rId24"/>
          <a:srcRect l="13404" t="15475" r="12097" b="24529"/>
          <a:stretch/>
        </p:blipFill>
        <p:spPr>
          <a:xfrm>
            <a:off x="2061078" y="503993"/>
            <a:ext cx="349595" cy="303691"/>
          </a:xfrm>
          <a:prstGeom prst="rect">
            <a:avLst/>
          </a:prstGeom>
          <a:ln w="28575">
            <a:solidFill>
              <a:srgbClr val="7030A0"/>
            </a:solidFill>
          </a:ln>
        </p:spPr>
      </p:pic>
      <p:pic>
        <p:nvPicPr>
          <p:cNvPr id="182" name="Picture 181">
            <a:extLst>
              <a:ext uri="{FF2B5EF4-FFF2-40B4-BE49-F238E27FC236}">
                <a16:creationId xmlns:a16="http://schemas.microsoft.com/office/drawing/2014/main" id="{F368ADD2-183D-4D09-BBCF-49C15557CB61}"/>
              </a:ext>
            </a:extLst>
          </p:cNvPr>
          <p:cNvPicPr>
            <a:picLocks noChangeAspect="1"/>
          </p:cNvPicPr>
          <p:nvPr/>
        </p:nvPicPr>
        <p:blipFill rotWithShape="1">
          <a:blip r:embed="rId24"/>
          <a:srcRect l="13404" t="15475" r="12097" b="24529"/>
          <a:stretch/>
        </p:blipFill>
        <p:spPr>
          <a:xfrm>
            <a:off x="335119" y="916555"/>
            <a:ext cx="349595" cy="303691"/>
          </a:xfrm>
          <a:prstGeom prst="rect">
            <a:avLst/>
          </a:prstGeom>
          <a:ln w="28575">
            <a:solidFill>
              <a:srgbClr val="7030A0"/>
            </a:solidFill>
          </a:ln>
        </p:spPr>
      </p:pic>
      <p:pic>
        <p:nvPicPr>
          <p:cNvPr id="183" name="Picture 182">
            <a:extLst>
              <a:ext uri="{FF2B5EF4-FFF2-40B4-BE49-F238E27FC236}">
                <a16:creationId xmlns:a16="http://schemas.microsoft.com/office/drawing/2014/main" id="{02260E62-F43E-4FFE-8312-227598955370}"/>
              </a:ext>
            </a:extLst>
          </p:cNvPr>
          <p:cNvPicPr>
            <a:picLocks noChangeAspect="1"/>
          </p:cNvPicPr>
          <p:nvPr/>
        </p:nvPicPr>
        <p:blipFill rotWithShape="1">
          <a:blip r:embed="rId24"/>
          <a:srcRect l="13404" t="15475" r="12097" b="24529"/>
          <a:stretch/>
        </p:blipFill>
        <p:spPr>
          <a:xfrm>
            <a:off x="4658455" y="2382450"/>
            <a:ext cx="349595" cy="303691"/>
          </a:xfrm>
          <a:prstGeom prst="rect">
            <a:avLst/>
          </a:prstGeom>
          <a:ln w="28575">
            <a:solidFill>
              <a:srgbClr val="7030A0"/>
            </a:solidFill>
          </a:ln>
        </p:spPr>
      </p:pic>
      <p:pic>
        <p:nvPicPr>
          <p:cNvPr id="184" name="Picture 183">
            <a:extLst>
              <a:ext uri="{FF2B5EF4-FFF2-40B4-BE49-F238E27FC236}">
                <a16:creationId xmlns:a16="http://schemas.microsoft.com/office/drawing/2014/main" id="{CF154667-D002-492E-8F16-06A80D7D9AF8}"/>
              </a:ext>
            </a:extLst>
          </p:cNvPr>
          <p:cNvPicPr>
            <a:picLocks noChangeAspect="1"/>
          </p:cNvPicPr>
          <p:nvPr/>
        </p:nvPicPr>
        <p:blipFill rotWithShape="1">
          <a:blip r:embed="rId24"/>
          <a:srcRect l="13404" t="15475" r="12097" b="24529"/>
          <a:stretch/>
        </p:blipFill>
        <p:spPr>
          <a:xfrm>
            <a:off x="2172774" y="3862779"/>
            <a:ext cx="349595" cy="303691"/>
          </a:xfrm>
          <a:prstGeom prst="rect">
            <a:avLst/>
          </a:prstGeom>
          <a:ln w="28575">
            <a:solidFill>
              <a:srgbClr val="7030A0"/>
            </a:solidFill>
          </a:ln>
        </p:spPr>
      </p:pic>
      <p:pic>
        <p:nvPicPr>
          <p:cNvPr id="185" name="Picture 184">
            <a:extLst>
              <a:ext uri="{FF2B5EF4-FFF2-40B4-BE49-F238E27FC236}">
                <a16:creationId xmlns:a16="http://schemas.microsoft.com/office/drawing/2014/main" id="{E98F241B-115B-4972-81C8-FD44F43DC4E0}"/>
              </a:ext>
            </a:extLst>
          </p:cNvPr>
          <p:cNvPicPr>
            <a:picLocks noChangeAspect="1"/>
          </p:cNvPicPr>
          <p:nvPr/>
        </p:nvPicPr>
        <p:blipFill rotWithShape="1">
          <a:blip r:embed="rId24"/>
          <a:srcRect l="13404" t="15475" r="12097" b="24529"/>
          <a:stretch/>
        </p:blipFill>
        <p:spPr>
          <a:xfrm>
            <a:off x="5375983" y="6562534"/>
            <a:ext cx="310960" cy="270129"/>
          </a:xfrm>
          <a:prstGeom prst="rect">
            <a:avLst/>
          </a:prstGeom>
          <a:ln w="28575">
            <a:solidFill>
              <a:srgbClr val="7030A0"/>
            </a:solidFill>
          </a:ln>
        </p:spPr>
      </p:pic>
      <p:pic>
        <p:nvPicPr>
          <p:cNvPr id="186" name="Picture 185">
            <a:extLst>
              <a:ext uri="{FF2B5EF4-FFF2-40B4-BE49-F238E27FC236}">
                <a16:creationId xmlns:a16="http://schemas.microsoft.com/office/drawing/2014/main" id="{E1708FF9-F424-4590-95E2-843A3EF1E2D1}"/>
              </a:ext>
            </a:extLst>
          </p:cNvPr>
          <p:cNvPicPr>
            <a:picLocks noChangeAspect="1"/>
          </p:cNvPicPr>
          <p:nvPr/>
        </p:nvPicPr>
        <p:blipFill rotWithShape="1">
          <a:blip r:embed="rId24"/>
          <a:srcRect l="13404" t="15475" r="12097" b="24529"/>
          <a:stretch/>
        </p:blipFill>
        <p:spPr>
          <a:xfrm>
            <a:off x="1099701" y="6838112"/>
            <a:ext cx="349595" cy="303691"/>
          </a:xfrm>
          <a:prstGeom prst="rect">
            <a:avLst/>
          </a:prstGeom>
          <a:ln w="28575">
            <a:solidFill>
              <a:srgbClr val="7030A0"/>
            </a:solidFill>
          </a:ln>
        </p:spPr>
      </p:pic>
      <p:sp>
        <p:nvSpPr>
          <p:cNvPr id="26" name="TextBox 25">
            <a:extLst>
              <a:ext uri="{FF2B5EF4-FFF2-40B4-BE49-F238E27FC236}">
                <a16:creationId xmlns:a16="http://schemas.microsoft.com/office/drawing/2014/main" id="{D74B39D4-C0E3-4F81-AC0E-81760E1103B4}"/>
              </a:ext>
            </a:extLst>
          </p:cNvPr>
          <p:cNvSpPr txBox="1"/>
          <p:nvPr/>
        </p:nvSpPr>
        <p:spPr>
          <a:xfrm>
            <a:off x="1160304" y="301855"/>
            <a:ext cx="1849028" cy="200055"/>
          </a:xfrm>
          <a:prstGeom prst="rect">
            <a:avLst/>
          </a:prstGeom>
          <a:noFill/>
        </p:spPr>
        <p:txBody>
          <a:bodyPr wrap="square" rtlCol="0">
            <a:spAutoFit/>
          </a:bodyPr>
          <a:lstStyle/>
          <a:p>
            <a:r>
              <a:rPr lang="en-GB" sz="700" b="1" dirty="0"/>
              <a:t>GENRE KEY : </a:t>
            </a:r>
            <a:r>
              <a:rPr lang="en-GB" sz="700" b="1" dirty="0">
                <a:solidFill>
                  <a:srgbClr val="FF00FF"/>
                </a:solidFill>
              </a:rPr>
              <a:t>PROSE</a:t>
            </a:r>
            <a:r>
              <a:rPr lang="en-GB" sz="700" b="1" dirty="0"/>
              <a:t>      </a:t>
            </a:r>
            <a:r>
              <a:rPr lang="en-GB" sz="700" b="1" dirty="0">
                <a:solidFill>
                  <a:srgbClr val="7030A0"/>
                </a:solidFill>
              </a:rPr>
              <a:t>POETRY</a:t>
            </a:r>
            <a:r>
              <a:rPr lang="en-GB" sz="700" b="1" dirty="0"/>
              <a:t>       </a:t>
            </a:r>
            <a:r>
              <a:rPr lang="en-GB" sz="700" b="1" dirty="0">
                <a:solidFill>
                  <a:srgbClr val="FF0000"/>
                </a:solidFill>
              </a:rPr>
              <a:t>DRAMA</a:t>
            </a:r>
          </a:p>
        </p:txBody>
      </p:sp>
      <p:sp>
        <p:nvSpPr>
          <p:cNvPr id="188" name="TextBox 220">
            <a:extLst>
              <a:ext uri="{FF2B5EF4-FFF2-40B4-BE49-F238E27FC236}">
                <a16:creationId xmlns:a16="http://schemas.microsoft.com/office/drawing/2014/main" id="{35C80BC9-8C80-4E5E-A0EB-E619BA61A3E6}"/>
              </a:ext>
            </a:extLst>
          </p:cNvPr>
          <p:cNvSpPr txBox="1">
            <a:spLocks noChangeArrowheads="1"/>
          </p:cNvSpPr>
          <p:nvPr/>
        </p:nvSpPr>
        <p:spPr bwMode="auto">
          <a:xfrm>
            <a:off x="3785941" y="4783128"/>
            <a:ext cx="2353615" cy="265329"/>
          </a:xfrm>
          <a:prstGeom prst="rect">
            <a:avLst/>
          </a:prstGeom>
          <a:solidFill>
            <a:schemeClr val="bg1"/>
          </a:solidFill>
          <a:ln w="28575">
            <a:solidFill>
              <a:srgbClr val="3399FF"/>
            </a:solidFill>
            <a:prstDash val="sysDash"/>
            <a:miter lim="800000"/>
            <a:headEnd/>
            <a:tailEnd/>
          </a:ln>
        </p:spPr>
        <p:txBody>
          <a:bodyPr wrap="square">
            <a:spAutoFit/>
          </a:bodyPr>
          <a:lstStyle/>
          <a:p>
            <a:pPr algn="ctr"/>
            <a:r>
              <a:rPr lang="en-GB" altLang="en-US" sz="562" b="1" dirty="0"/>
              <a:t>Regular drilling of quotes, vocabulary and analysis with follow-up low stakes testing throughout KS3 and 4.</a:t>
            </a:r>
          </a:p>
        </p:txBody>
      </p:sp>
      <p:sp>
        <p:nvSpPr>
          <p:cNvPr id="189" name="TextBox 220">
            <a:extLst>
              <a:ext uri="{FF2B5EF4-FFF2-40B4-BE49-F238E27FC236}">
                <a16:creationId xmlns:a16="http://schemas.microsoft.com/office/drawing/2014/main" id="{4E6F5D78-2D0E-4C54-94FA-15FA3FA388C8}"/>
              </a:ext>
            </a:extLst>
          </p:cNvPr>
          <p:cNvSpPr txBox="1">
            <a:spLocks noChangeArrowheads="1"/>
          </p:cNvSpPr>
          <p:nvPr/>
        </p:nvSpPr>
        <p:spPr bwMode="auto">
          <a:xfrm>
            <a:off x="481539" y="6377488"/>
            <a:ext cx="1022396" cy="265329"/>
          </a:xfrm>
          <a:prstGeom prst="rect">
            <a:avLst/>
          </a:prstGeom>
          <a:solidFill>
            <a:schemeClr val="bg1"/>
          </a:solidFill>
          <a:ln w="28575">
            <a:solidFill>
              <a:srgbClr val="3399FF"/>
            </a:solidFill>
            <a:prstDash val="sysDash"/>
            <a:miter lim="800000"/>
            <a:headEnd/>
            <a:tailEnd/>
          </a:ln>
        </p:spPr>
        <p:txBody>
          <a:bodyPr wrap="square">
            <a:spAutoFit/>
          </a:bodyPr>
          <a:lstStyle/>
          <a:p>
            <a:pPr algn="ctr"/>
            <a:r>
              <a:rPr lang="en-GB" altLang="en-US" sz="562" b="1" dirty="0"/>
              <a:t>Early skills-building focused on writers’ methods</a:t>
            </a:r>
          </a:p>
        </p:txBody>
      </p:sp>
      <p:sp>
        <p:nvSpPr>
          <p:cNvPr id="190" name="TextBox 220">
            <a:extLst>
              <a:ext uri="{FF2B5EF4-FFF2-40B4-BE49-F238E27FC236}">
                <a16:creationId xmlns:a16="http://schemas.microsoft.com/office/drawing/2014/main" id="{932B1C6D-80A5-4A2A-AB54-5A9A228E0E9D}"/>
              </a:ext>
            </a:extLst>
          </p:cNvPr>
          <p:cNvSpPr txBox="1">
            <a:spLocks noChangeArrowheads="1"/>
          </p:cNvSpPr>
          <p:nvPr/>
        </p:nvSpPr>
        <p:spPr bwMode="auto">
          <a:xfrm>
            <a:off x="4327133" y="7751143"/>
            <a:ext cx="2353615" cy="265329"/>
          </a:xfrm>
          <a:prstGeom prst="rect">
            <a:avLst/>
          </a:prstGeom>
          <a:solidFill>
            <a:schemeClr val="bg1"/>
          </a:solidFill>
          <a:ln w="28575">
            <a:solidFill>
              <a:srgbClr val="3399FF"/>
            </a:solidFill>
            <a:prstDash val="sysDash"/>
            <a:miter lim="800000"/>
            <a:headEnd/>
            <a:tailEnd/>
          </a:ln>
        </p:spPr>
        <p:txBody>
          <a:bodyPr wrap="square">
            <a:spAutoFit/>
          </a:bodyPr>
          <a:lstStyle/>
          <a:p>
            <a:pPr algn="ctr"/>
            <a:r>
              <a:rPr lang="en-GB" altLang="en-US" sz="562" b="1" dirty="0"/>
              <a:t>Close liaison with feeder schools and the MAT to enable a common language,  continuity of approach and building on strong foundations.</a:t>
            </a:r>
          </a:p>
        </p:txBody>
      </p:sp>
      <p:sp>
        <p:nvSpPr>
          <p:cNvPr id="192" name="TextBox 220">
            <a:extLst>
              <a:ext uri="{FF2B5EF4-FFF2-40B4-BE49-F238E27FC236}">
                <a16:creationId xmlns:a16="http://schemas.microsoft.com/office/drawing/2014/main" id="{E99911FC-F0FD-4A1D-BF29-E059B1FC136F}"/>
              </a:ext>
            </a:extLst>
          </p:cNvPr>
          <p:cNvSpPr txBox="1">
            <a:spLocks noChangeArrowheads="1"/>
          </p:cNvSpPr>
          <p:nvPr/>
        </p:nvSpPr>
        <p:spPr bwMode="auto">
          <a:xfrm>
            <a:off x="203460" y="3382799"/>
            <a:ext cx="1956929" cy="265329"/>
          </a:xfrm>
          <a:prstGeom prst="rect">
            <a:avLst/>
          </a:prstGeom>
          <a:solidFill>
            <a:schemeClr val="bg1"/>
          </a:solidFill>
          <a:ln w="28575">
            <a:solidFill>
              <a:srgbClr val="3399FF"/>
            </a:solidFill>
            <a:prstDash val="sysDash"/>
            <a:miter lim="800000"/>
            <a:headEnd/>
            <a:tailEnd/>
          </a:ln>
        </p:spPr>
        <p:txBody>
          <a:bodyPr wrap="square">
            <a:spAutoFit/>
          </a:bodyPr>
          <a:lstStyle/>
          <a:p>
            <a:pPr algn="ctr"/>
            <a:r>
              <a:rPr lang="en-GB" altLang="en-US" sz="562" b="1" dirty="0"/>
              <a:t>Interleaving recall activities and cross-qualification tasks with exam skills masterclasses</a:t>
            </a:r>
          </a:p>
        </p:txBody>
      </p:sp>
      <p:sp>
        <p:nvSpPr>
          <p:cNvPr id="193" name="TextBox 220">
            <a:extLst>
              <a:ext uri="{FF2B5EF4-FFF2-40B4-BE49-F238E27FC236}">
                <a16:creationId xmlns:a16="http://schemas.microsoft.com/office/drawing/2014/main" id="{5B5580D7-D212-48ED-B561-C265FC3D2D8A}"/>
              </a:ext>
            </a:extLst>
          </p:cNvPr>
          <p:cNvSpPr txBox="1">
            <a:spLocks noChangeArrowheads="1"/>
          </p:cNvSpPr>
          <p:nvPr/>
        </p:nvSpPr>
        <p:spPr bwMode="auto">
          <a:xfrm>
            <a:off x="2268688" y="1788349"/>
            <a:ext cx="1163474" cy="438325"/>
          </a:xfrm>
          <a:prstGeom prst="rect">
            <a:avLst/>
          </a:prstGeom>
          <a:noFill/>
          <a:ln w="28575">
            <a:solidFill>
              <a:srgbClr val="3399FF"/>
            </a:solidFill>
            <a:prstDash val="sysDash"/>
            <a:miter lim="800000"/>
            <a:headEnd/>
            <a:tailEnd/>
          </a:ln>
        </p:spPr>
        <p:txBody>
          <a:bodyPr wrap="square">
            <a:spAutoFit/>
          </a:bodyPr>
          <a:lstStyle/>
          <a:p>
            <a:pPr algn="ctr"/>
            <a:r>
              <a:rPr lang="en-GB" altLang="en-US" sz="562" b="1" dirty="0"/>
              <a:t>Revisiting the learning journey in preparation for the next stage of excellence in consolidation, application and evaluation</a:t>
            </a:r>
          </a:p>
        </p:txBody>
      </p:sp>
      <p:sp>
        <p:nvSpPr>
          <p:cNvPr id="194" name="TextBox 155">
            <a:extLst>
              <a:ext uri="{FF2B5EF4-FFF2-40B4-BE49-F238E27FC236}">
                <a16:creationId xmlns:a16="http://schemas.microsoft.com/office/drawing/2014/main" id="{9FF6DFA6-646F-42FC-95AB-384C5D6B3CDA}"/>
              </a:ext>
            </a:extLst>
          </p:cNvPr>
          <p:cNvSpPr txBox="1">
            <a:spLocks noChangeArrowheads="1"/>
          </p:cNvSpPr>
          <p:nvPr/>
        </p:nvSpPr>
        <p:spPr bwMode="auto">
          <a:xfrm rot="5400000">
            <a:off x="5438544" y="6401038"/>
            <a:ext cx="2216191" cy="265329"/>
          </a:xfrm>
          <a:prstGeom prst="rect">
            <a:avLst/>
          </a:prstGeom>
          <a:solidFill>
            <a:schemeClr val="bg1"/>
          </a:solidFill>
          <a:ln w="28575">
            <a:solidFill>
              <a:srgbClr val="FF0000"/>
            </a:solidFill>
            <a:prstDash val="sysDot"/>
            <a:miter lim="800000"/>
            <a:headEnd/>
            <a:tailEnd/>
          </a:ln>
        </p:spPr>
        <p:txBody>
          <a:bodyPr>
            <a:spAutoFit/>
          </a:bodyPr>
          <a:lstStyle/>
          <a:p>
            <a:pPr algn="ctr"/>
            <a:r>
              <a:rPr lang="en-GB" altLang="en-US" sz="562" b="1" dirty="0"/>
              <a:t>Assessment points throughout the year to assess reading age, analytical skills, written expression and </a:t>
            </a:r>
            <a:r>
              <a:rPr lang="en-GB" altLang="en-US" sz="562" b="1" dirty="0" err="1"/>
              <a:t>oracy</a:t>
            </a:r>
            <a:r>
              <a:rPr lang="en-GB" altLang="en-US" sz="562" b="1" dirty="0"/>
              <a:t>.</a:t>
            </a:r>
          </a:p>
        </p:txBody>
      </p:sp>
      <p:sp>
        <p:nvSpPr>
          <p:cNvPr id="195" name="TextBox 155">
            <a:extLst>
              <a:ext uri="{FF2B5EF4-FFF2-40B4-BE49-F238E27FC236}">
                <a16:creationId xmlns:a16="http://schemas.microsoft.com/office/drawing/2014/main" id="{26272BC0-D260-490C-8C68-4D6431F993BD}"/>
              </a:ext>
            </a:extLst>
          </p:cNvPr>
          <p:cNvSpPr txBox="1">
            <a:spLocks noChangeArrowheads="1"/>
          </p:cNvSpPr>
          <p:nvPr/>
        </p:nvSpPr>
        <p:spPr bwMode="auto">
          <a:xfrm rot="16200000">
            <a:off x="-1260135" y="5158000"/>
            <a:ext cx="2993803" cy="178832"/>
          </a:xfrm>
          <a:prstGeom prst="rect">
            <a:avLst/>
          </a:prstGeom>
          <a:solidFill>
            <a:schemeClr val="bg1"/>
          </a:solidFill>
          <a:ln w="28575">
            <a:solidFill>
              <a:srgbClr val="FF0000"/>
            </a:solidFill>
            <a:prstDash val="sysDot"/>
            <a:miter lim="800000"/>
            <a:headEnd/>
            <a:tailEnd/>
          </a:ln>
        </p:spPr>
        <p:txBody>
          <a:bodyPr wrap="square">
            <a:spAutoFit/>
          </a:bodyPr>
          <a:lstStyle/>
          <a:p>
            <a:pPr algn="ctr"/>
            <a:r>
              <a:rPr lang="en-GB" altLang="en-US" sz="562" b="1" dirty="0"/>
              <a:t>Regular PPEs at KS4 to prepare students for the rigours of revision and  national examinations.</a:t>
            </a:r>
          </a:p>
        </p:txBody>
      </p:sp>
      <p:pic>
        <p:nvPicPr>
          <p:cNvPr id="196" name="Picture 195">
            <a:extLst>
              <a:ext uri="{FF2B5EF4-FFF2-40B4-BE49-F238E27FC236}">
                <a16:creationId xmlns:a16="http://schemas.microsoft.com/office/drawing/2014/main" id="{2F8BD704-A98D-489F-9AC8-17657AD27EE2}"/>
              </a:ext>
            </a:extLst>
          </p:cNvPr>
          <p:cNvPicPr>
            <a:picLocks noChangeAspect="1"/>
          </p:cNvPicPr>
          <p:nvPr/>
        </p:nvPicPr>
        <p:blipFill rotWithShape="1">
          <a:blip r:embed="rId28"/>
          <a:srcRect t="9866" b="19046"/>
          <a:stretch/>
        </p:blipFill>
        <p:spPr>
          <a:xfrm rot="19806302">
            <a:off x="4953368" y="4406977"/>
            <a:ext cx="324094" cy="310873"/>
          </a:xfrm>
          <a:prstGeom prst="rect">
            <a:avLst/>
          </a:prstGeom>
          <a:ln w="19050">
            <a:solidFill>
              <a:srgbClr val="9999FF"/>
            </a:solidFill>
          </a:ln>
        </p:spPr>
      </p:pic>
      <p:pic>
        <p:nvPicPr>
          <p:cNvPr id="197" name="Picture 196">
            <a:extLst>
              <a:ext uri="{FF2B5EF4-FFF2-40B4-BE49-F238E27FC236}">
                <a16:creationId xmlns:a16="http://schemas.microsoft.com/office/drawing/2014/main" id="{C8B66C0B-AB2D-41E7-8F1B-8AB86091A603}"/>
              </a:ext>
            </a:extLst>
          </p:cNvPr>
          <p:cNvPicPr>
            <a:picLocks noChangeAspect="1"/>
          </p:cNvPicPr>
          <p:nvPr/>
        </p:nvPicPr>
        <p:blipFill rotWithShape="1">
          <a:blip r:embed="rId28"/>
          <a:srcRect t="9866" b="19046"/>
          <a:stretch/>
        </p:blipFill>
        <p:spPr>
          <a:xfrm rot="1098679">
            <a:off x="5976196" y="5056957"/>
            <a:ext cx="324094" cy="338976"/>
          </a:xfrm>
          <a:prstGeom prst="rect">
            <a:avLst/>
          </a:prstGeom>
          <a:ln w="19050">
            <a:solidFill>
              <a:srgbClr val="FF9933"/>
            </a:solidFill>
          </a:ln>
        </p:spPr>
      </p:pic>
      <p:pic>
        <p:nvPicPr>
          <p:cNvPr id="198" name="Picture 197">
            <a:extLst>
              <a:ext uri="{FF2B5EF4-FFF2-40B4-BE49-F238E27FC236}">
                <a16:creationId xmlns:a16="http://schemas.microsoft.com/office/drawing/2014/main" id="{F545E455-193C-47D5-84F6-FA91FA2612BF}"/>
              </a:ext>
            </a:extLst>
          </p:cNvPr>
          <p:cNvPicPr>
            <a:picLocks noChangeAspect="1"/>
          </p:cNvPicPr>
          <p:nvPr/>
        </p:nvPicPr>
        <p:blipFill rotWithShape="1">
          <a:blip r:embed="rId28"/>
          <a:srcRect t="9866" b="19046"/>
          <a:stretch/>
        </p:blipFill>
        <p:spPr>
          <a:xfrm rot="2003483">
            <a:off x="2470229" y="6665970"/>
            <a:ext cx="324094" cy="310873"/>
          </a:xfrm>
          <a:prstGeom prst="rect">
            <a:avLst/>
          </a:prstGeom>
          <a:ln w="19050">
            <a:solidFill>
              <a:srgbClr val="FF0000"/>
            </a:solidFill>
          </a:ln>
        </p:spPr>
      </p:pic>
      <p:pic>
        <p:nvPicPr>
          <p:cNvPr id="199" name="Picture 198">
            <a:extLst>
              <a:ext uri="{FF2B5EF4-FFF2-40B4-BE49-F238E27FC236}">
                <a16:creationId xmlns:a16="http://schemas.microsoft.com/office/drawing/2014/main" id="{B0172EA9-BDB1-4189-A575-2380397E5778}"/>
              </a:ext>
            </a:extLst>
          </p:cNvPr>
          <p:cNvPicPr>
            <a:picLocks noChangeAspect="1"/>
          </p:cNvPicPr>
          <p:nvPr/>
        </p:nvPicPr>
        <p:blipFill rotWithShape="1">
          <a:blip r:embed="rId28"/>
          <a:srcRect t="9866" b="19046"/>
          <a:stretch/>
        </p:blipFill>
        <p:spPr>
          <a:xfrm rot="1971631">
            <a:off x="1051342" y="4966877"/>
            <a:ext cx="324094" cy="310873"/>
          </a:xfrm>
          <a:prstGeom prst="rect">
            <a:avLst/>
          </a:prstGeom>
          <a:ln w="19050">
            <a:solidFill>
              <a:schemeClr val="accent6">
                <a:lumMod val="60000"/>
                <a:lumOff val="40000"/>
              </a:schemeClr>
            </a:solidFill>
          </a:ln>
        </p:spPr>
      </p:pic>
      <p:pic>
        <p:nvPicPr>
          <p:cNvPr id="200" name="Picture 199">
            <a:extLst>
              <a:ext uri="{FF2B5EF4-FFF2-40B4-BE49-F238E27FC236}">
                <a16:creationId xmlns:a16="http://schemas.microsoft.com/office/drawing/2014/main" id="{57DB5EC6-E106-4FCD-B62E-3B10925829EF}"/>
              </a:ext>
            </a:extLst>
          </p:cNvPr>
          <p:cNvPicPr>
            <a:picLocks noChangeAspect="1"/>
          </p:cNvPicPr>
          <p:nvPr/>
        </p:nvPicPr>
        <p:blipFill rotWithShape="1">
          <a:blip r:embed="rId28"/>
          <a:srcRect t="9866" b="19046"/>
          <a:stretch/>
        </p:blipFill>
        <p:spPr>
          <a:xfrm rot="1876664">
            <a:off x="3344181" y="1109410"/>
            <a:ext cx="324094" cy="310873"/>
          </a:xfrm>
          <a:prstGeom prst="rect">
            <a:avLst/>
          </a:prstGeom>
          <a:ln w="19050">
            <a:solidFill>
              <a:srgbClr val="9999FF"/>
            </a:solidFill>
          </a:ln>
        </p:spPr>
      </p:pic>
      <p:sp>
        <p:nvSpPr>
          <p:cNvPr id="201" name="TextBox 200">
            <a:extLst>
              <a:ext uri="{FF2B5EF4-FFF2-40B4-BE49-F238E27FC236}">
                <a16:creationId xmlns:a16="http://schemas.microsoft.com/office/drawing/2014/main" id="{A4892CF9-5304-49CC-AF47-6BDCC42DB396}"/>
              </a:ext>
            </a:extLst>
          </p:cNvPr>
          <p:cNvSpPr txBox="1"/>
          <p:nvPr/>
        </p:nvSpPr>
        <p:spPr>
          <a:xfrm>
            <a:off x="5663458" y="121541"/>
            <a:ext cx="1058774" cy="1769715"/>
          </a:xfrm>
          <a:prstGeom prst="rect">
            <a:avLst/>
          </a:prstGeom>
          <a:noFill/>
          <a:ln w="28575">
            <a:solidFill>
              <a:srgbClr val="3399FF"/>
            </a:solidFill>
          </a:ln>
        </p:spPr>
        <p:txBody>
          <a:bodyPr wrap="square" rtlCol="0">
            <a:spAutoFit/>
          </a:bodyPr>
          <a:lstStyle/>
          <a:p>
            <a:r>
              <a:rPr lang="en-GB" sz="700" b="1" dirty="0"/>
              <a:t>EXAM SKILLS  KEY :              </a:t>
            </a:r>
          </a:p>
          <a:p>
            <a:r>
              <a:rPr lang="en-GB" sz="500" b="1" dirty="0"/>
              <a:t>                          LANGUAGE  PAPER                              </a:t>
            </a:r>
          </a:p>
          <a:p>
            <a:r>
              <a:rPr lang="en-GB" sz="500" b="1" dirty="0"/>
              <a:t>                          1 : CREATIVE                   </a:t>
            </a:r>
          </a:p>
          <a:p>
            <a:r>
              <a:rPr lang="en-GB" sz="500" b="1" dirty="0"/>
              <a:t>                         READING/WRITING  </a:t>
            </a:r>
          </a:p>
          <a:p>
            <a:r>
              <a:rPr lang="en-GB" sz="600" b="1" dirty="0">
                <a:solidFill>
                  <a:srgbClr val="00B0F0"/>
                </a:solidFill>
              </a:rPr>
              <a:t>                   </a:t>
            </a:r>
          </a:p>
          <a:p>
            <a:r>
              <a:rPr lang="en-GB" sz="600" b="1" dirty="0">
                <a:solidFill>
                  <a:srgbClr val="00B0F0"/>
                </a:solidFill>
              </a:rPr>
              <a:t>                      </a:t>
            </a:r>
            <a:r>
              <a:rPr lang="en-GB" sz="500" b="1" dirty="0"/>
              <a:t>LANGUAGE </a:t>
            </a:r>
          </a:p>
          <a:p>
            <a:r>
              <a:rPr lang="en-GB" sz="500" b="1" dirty="0"/>
              <a:t>                           PAPER 2:                       </a:t>
            </a:r>
          </a:p>
          <a:p>
            <a:r>
              <a:rPr lang="en-GB" sz="500" b="1" dirty="0"/>
              <a:t>                           VIEWPOINTS &amp;                          </a:t>
            </a:r>
          </a:p>
          <a:p>
            <a:r>
              <a:rPr lang="en-GB" sz="500" b="1" dirty="0"/>
              <a:t>                           PERSPECTIVES</a:t>
            </a:r>
          </a:p>
          <a:p>
            <a:r>
              <a:rPr lang="en-GB" sz="500" b="1" dirty="0"/>
              <a:t>                           </a:t>
            </a:r>
          </a:p>
          <a:p>
            <a:r>
              <a:rPr lang="en-GB" sz="500" b="1" dirty="0"/>
              <a:t>                           </a:t>
            </a:r>
          </a:p>
          <a:p>
            <a:r>
              <a:rPr lang="en-GB" sz="500" b="1" dirty="0"/>
              <a:t>                           LITERATURE                   </a:t>
            </a:r>
          </a:p>
          <a:p>
            <a:r>
              <a:rPr lang="en-GB" sz="500" b="1" dirty="0"/>
              <a:t>                           PAPER 1: </a:t>
            </a:r>
          </a:p>
          <a:p>
            <a:r>
              <a:rPr lang="en-GB" sz="500" b="1" dirty="0"/>
              <a:t>                           SHAKESPEARE &amp;</a:t>
            </a:r>
          </a:p>
          <a:p>
            <a:r>
              <a:rPr lang="en-GB" sz="500" b="1" dirty="0"/>
              <a:t>                           THE 19</a:t>
            </a:r>
            <a:r>
              <a:rPr lang="en-GB" sz="500" b="1" baseline="30000" dirty="0"/>
              <a:t>TH</a:t>
            </a:r>
            <a:r>
              <a:rPr lang="en-GB" sz="500" b="1" dirty="0"/>
              <a:t> C NOVEL</a:t>
            </a:r>
          </a:p>
          <a:p>
            <a:r>
              <a:rPr lang="en-GB" sz="500" b="1" dirty="0"/>
              <a:t>                                 </a:t>
            </a:r>
          </a:p>
          <a:p>
            <a:r>
              <a:rPr lang="en-GB" sz="500" b="1" dirty="0"/>
              <a:t>                            </a:t>
            </a:r>
          </a:p>
          <a:p>
            <a:r>
              <a:rPr lang="en-GB" sz="500" b="1" dirty="0"/>
              <a:t>                            LITERATURE                                        </a:t>
            </a:r>
          </a:p>
          <a:p>
            <a:r>
              <a:rPr lang="en-GB" sz="500" b="1" dirty="0"/>
              <a:t>                            PAPER 2:                        </a:t>
            </a:r>
          </a:p>
          <a:p>
            <a:r>
              <a:rPr lang="en-GB" sz="500" b="1" dirty="0"/>
              <a:t>                            MODERN DRAMA                 </a:t>
            </a:r>
          </a:p>
          <a:p>
            <a:r>
              <a:rPr lang="en-GB" sz="500" b="1" dirty="0"/>
              <a:t>                            AND POETRY</a:t>
            </a:r>
          </a:p>
        </p:txBody>
      </p:sp>
      <p:pic>
        <p:nvPicPr>
          <p:cNvPr id="206" name="Picture 205">
            <a:extLst>
              <a:ext uri="{FF2B5EF4-FFF2-40B4-BE49-F238E27FC236}">
                <a16:creationId xmlns:a16="http://schemas.microsoft.com/office/drawing/2014/main" id="{738D3B81-6FB9-4015-B760-D3121429A62A}"/>
              </a:ext>
            </a:extLst>
          </p:cNvPr>
          <p:cNvPicPr>
            <a:picLocks noChangeAspect="1"/>
          </p:cNvPicPr>
          <p:nvPr/>
        </p:nvPicPr>
        <p:blipFill rotWithShape="1">
          <a:blip r:embed="rId28"/>
          <a:srcRect t="9866" b="19046"/>
          <a:stretch/>
        </p:blipFill>
        <p:spPr>
          <a:xfrm>
            <a:off x="5734257" y="619379"/>
            <a:ext cx="295917" cy="283845"/>
          </a:xfrm>
          <a:prstGeom prst="rect">
            <a:avLst/>
          </a:prstGeom>
          <a:ln w="19050">
            <a:solidFill>
              <a:srgbClr val="3399FF"/>
            </a:solidFill>
          </a:ln>
        </p:spPr>
      </p:pic>
      <p:pic>
        <p:nvPicPr>
          <p:cNvPr id="208" name="Picture 207">
            <a:extLst>
              <a:ext uri="{FF2B5EF4-FFF2-40B4-BE49-F238E27FC236}">
                <a16:creationId xmlns:a16="http://schemas.microsoft.com/office/drawing/2014/main" id="{B3E7C382-A042-4470-98B0-49436EFDE74E}"/>
              </a:ext>
            </a:extLst>
          </p:cNvPr>
          <p:cNvPicPr>
            <a:picLocks noChangeAspect="1"/>
          </p:cNvPicPr>
          <p:nvPr/>
        </p:nvPicPr>
        <p:blipFill>
          <a:blip r:embed="rId17"/>
          <a:stretch>
            <a:fillRect/>
          </a:stretch>
        </p:blipFill>
        <p:spPr>
          <a:xfrm rot="1208403">
            <a:off x="3103863" y="5096602"/>
            <a:ext cx="404998" cy="344998"/>
          </a:xfrm>
          <a:prstGeom prst="rect">
            <a:avLst/>
          </a:prstGeom>
          <a:ln w="19050">
            <a:solidFill>
              <a:srgbClr val="FF9933"/>
            </a:solidFill>
          </a:ln>
        </p:spPr>
      </p:pic>
      <p:pic>
        <p:nvPicPr>
          <p:cNvPr id="215" name="Picture 214">
            <a:extLst>
              <a:ext uri="{FF2B5EF4-FFF2-40B4-BE49-F238E27FC236}">
                <a16:creationId xmlns:a16="http://schemas.microsoft.com/office/drawing/2014/main" id="{2213E286-32DC-4553-919E-59AC75CBEB37}"/>
              </a:ext>
            </a:extLst>
          </p:cNvPr>
          <p:cNvPicPr>
            <a:picLocks noChangeAspect="1"/>
          </p:cNvPicPr>
          <p:nvPr/>
        </p:nvPicPr>
        <p:blipFill>
          <a:blip r:embed="rId17"/>
          <a:stretch>
            <a:fillRect/>
          </a:stretch>
        </p:blipFill>
        <p:spPr>
          <a:xfrm rot="1208403">
            <a:off x="4812083" y="6419146"/>
            <a:ext cx="404998" cy="344998"/>
          </a:xfrm>
          <a:prstGeom prst="rect">
            <a:avLst/>
          </a:prstGeom>
          <a:ln w="19050">
            <a:solidFill>
              <a:srgbClr val="FF9933"/>
            </a:solidFill>
          </a:ln>
        </p:spPr>
      </p:pic>
      <p:pic>
        <p:nvPicPr>
          <p:cNvPr id="216" name="Picture 215">
            <a:extLst>
              <a:ext uri="{FF2B5EF4-FFF2-40B4-BE49-F238E27FC236}">
                <a16:creationId xmlns:a16="http://schemas.microsoft.com/office/drawing/2014/main" id="{5B51DFE5-0FAD-4F72-BC9B-C8808B15FE80}"/>
              </a:ext>
            </a:extLst>
          </p:cNvPr>
          <p:cNvPicPr>
            <a:picLocks noChangeAspect="1"/>
          </p:cNvPicPr>
          <p:nvPr/>
        </p:nvPicPr>
        <p:blipFill>
          <a:blip r:embed="rId17"/>
          <a:stretch>
            <a:fillRect/>
          </a:stretch>
        </p:blipFill>
        <p:spPr>
          <a:xfrm rot="1208403">
            <a:off x="3327714" y="2160824"/>
            <a:ext cx="404998" cy="344998"/>
          </a:xfrm>
          <a:prstGeom prst="rect">
            <a:avLst/>
          </a:prstGeom>
          <a:ln w="19050">
            <a:solidFill>
              <a:srgbClr val="9999FF"/>
            </a:solidFill>
          </a:ln>
        </p:spPr>
      </p:pic>
      <p:pic>
        <p:nvPicPr>
          <p:cNvPr id="220" name="Picture 219">
            <a:extLst>
              <a:ext uri="{FF2B5EF4-FFF2-40B4-BE49-F238E27FC236}">
                <a16:creationId xmlns:a16="http://schemas.microsoft.com/office/drawing/2014/main" id="{E9269C2B-42FE-443D-BC97-F1A0DA5F5056}"/>
              </a:ext>
            </a:extLst>
          </p:cNvPr>
          <p:cNvPicPr>
            <a:picLocks noChangeAspect="1"/>
          </p:cNvPicPr>
          <p:nvPr/>
        </p:nvPicPr>
        <p:blipFill>
          <a:blip r:embed="rId17"/>
          <a:stretch>
            <a:fillRect/>
          </a:stretch>
        </p:blipFill>
        <p:spPr>
          <a:xfrm>
            <a:off x="5737781" y="309733"/>
            <a:ext cx="292393" cy="203660"/>
          </a:xfrm>
          <a:prstGeom prst="rect">
            <a:avLst/>
          </a:prstGeom>
          <a:ln w="19050">
            <a:solidFill>
              <a:srgbClr val="3399FF"/>
            </a:solidFill>
          </a:ln>
        </p:spPr>
      </p:pic>
      <p:pic>
        <p:nvPicPr>
          <p:cNvPr id="227" name="Picture 226">
            <a:extLst>
              <a:ext uri="{FF2B5EF4-FFF2-40B4-BE49-F238E27FC236}">
                <a16:creationId xmlns:a16="http://schemas.microsoft.com/office/drawing/2014/main" id="{43C0562B-0FA9-4D28-BCAE-2BE9EC88E2DE}"/>
              </a:ext>
            </a:extLst>
          </p:cNvPr>
          <p:cNvPicPr>
            <a:picLocks noChangeAspect="1"/>
          </p:cNvPicPr>
          <p:nvPr/>
        </p:nvPicPr>
        <p:blipFill rotWithShape="1">
          <a:blip r:embed="rId21"/>
          <a:srcRect l="12677" t="4961" r="18455" b="17601"/>
          <a:stretch/>
        </p:blipFill>
        <p:spPr>
          <a:xfrm>
            <a:off x="5735689" y="1035275"/>
            <a:ext cx="278113" cy="189136"/>
          </a:xfrm>
          <a:prstGeom prst="rect">
            <a:avLst/>
          </a:prstGeom>
          <a:ln w="19050">
            <a:solidFill>
              <a:srgbClr val="3399FF"/>
            </a:solidFill>
          </a:ln>
        </p:spPr>
      </p:pic>
      <p:pic>
        <p:nvPicPr>
          <p:cNvPr id="229" name="Picture 228">
            <a:extLst>
              <a:ext uri="{FF2B5EF4-FFF2-40B4-BE49-F238E27FC236}">
                <a16:creationId xmlns:a16="http://schemas.microsoft.com/office/drawing/2014/main" id="{215CCB1B-77CA-488D-A8E5-93ADC68D1522}"/>
              </a:ext>
            </a:extLst>
          </p:cNvPr>
          <p:cNvPicPr>
            <a:picLocks noChangeAspect="1"/>
          </p:cNvPicPr>
          <p:nvPr/>
        </p:nvPicPr>
        <p:blipFill>
          <a:blip r:embed="rId22"/>
          <a:stretch>
            <a:fillRect/>
          </a:stretch>
        </p:blipFill>
        <p:spPr>
          <a:xfrm>
            <a:off x="5735689" y="1227711"/>
            <a:ext cx="276090" cy="207884"/>
          </a:xfrm>
          <a:prstGeom prst="rect">
            <a:avLst/>
          </a:prstGeom>
          <a:ln w="19050">
            <a:solidFill>
              <a:srgbClr val="3399FF"/>
            </a:solidFill>
          </a:ln>
        </p:spPr>
      </p:pic>
      <p:pic>
        <p:nvPicPr>
          <p:cNvPr id="231" name="Picture 230">
            <a:extLst>
              <a:ext uri="{FF2B5EF4-FFF2-40B4-BE49-F238E27FC236}">
                <a16:creationId xmlns:a16="http://schemas.microsoft.com/office/drawing/2014/main" id="{5003BA38-171F-4103-BA44-B78808F008E7}"/>
              </a:ext>
            </a:extLst>
          </p:cNvPr>
          <p:cNvPicPr>
            <a:picLocks noChangeAspect="1"/>
          </p:cNvPicPr>
          <p:nvPr/>
        </p:nvPicPr>
        <p:blipFill rotWithShape="1">
          <a:blip r:embed="rId23"/>
          <a:srcRect l="72359" t="7437" r="5639"/>
          <a:stretch/>
        </p:blipFill>
        <p:spPr>
          <a:xfrm>
            <a:off x="5731919" y="1509819"/>
            <a:ext cx="125496" cy="252879"/>
          </a:xfrm>
          <a:prstGeom prst="rect">
            <a:avLst/>
          </a:prstGeom>
          <a:ln w="19050">
            <a:solidFill>
              <a:srgbClr val="3399FF"/>
            </a:solidFill>
          </a:ln>
        </p:spPr>
      </p:pic>
      <p:pic>
        <p:nvPicPr>
          <p:cNvPr id="232" name="Picture 231">
            <a:extLst>
              <a:ext uri="{FF2B5EF4-FFF2-40B4-BE49-F238E27FC236}">
                <a16:creationId xmlns:a16="http://schemas.microsoft.com/office/drawing/2014/main" id="{4E7CC233-5D5E-4E46-B8B1-F401BBFF6C88}"/>
              </a:ext>
            </a:extLst>
          </p:cNvPr>
          <p:cNvPicPr>
            <a:picLocks noChangeAspect="1"/>
          </p:cNvPicPr>
          <p:nvPr/>
        </p:nvPicPr>
        <p:blipFill>
          <a:blip r:embed="rId20"/>
          <a:stretch>
            <a:fillRect/>
          </a:stretch>
        </p:blipFill>
        <p:spPr>
          <a:xfrm>
            <a:off x="5886283" y="1515999"/>
            <a:ext cx="125496" cy="242951"/>
          </a:xfrm>
          <a:prstGeom prst="rect">
            <a:avLst/>
          </a:prstGeom>
          <a:ln w="19050">
            <a:solidFill>
              <a:srgbClr val="3399FF"/>
            </a:solidFill>
          </a:ln>
        </p:spPr>
      </p:pic>
      <p:pic>
        <p:nvPicPr>
          <p:cNvPr id="1030" name="Picture 6" descr="Ready Set Go – Birth to Six Parental Support">
            <a:extLst>
              <a:ext uri="{FF2B5EF4-FFF2-40B4-BE49-F238E27FC236}">
                <a16:creationId xmlns:a16="http://schemas.microsoft.com/office/drawing/2014/main" id="{B61A2FA7-0389-40F2-A8A3-1A95F26E310A}"/>
              </a:ext>
            </a:extLst>
          </p:cNvPr>
          <p:cNvPicPr>
            <a:picLocks noChangeAspect="1" noChangeArrowheads="1"/>
          </p:cNvPicPr>
          <p:nvPr/>
        </p:nvPicPr>
        <p:blipFill>
          <a:blip r:embed="rId29" cstate="print">
            <a:extLst>
              <a:ext uri="{28A0092B-C50C-407E-A947-70E740481C1C}">
                <a14:useLocalDpi xmlns:a14="http://schemas.microsoft.com/office/drawing/2010/main" val="0"/>
              </a:ext>
            </a:extLst>
          </a:blip>
          <a:srcRect/>
          <a:stretch>
            <a:fillRect/>
          </a:stretch>
        </p:blipFill>
        <p:spPr bwMode="auto">
          <a:xfrm>
            <a:off x="3550384" y="7668179"/>
            <a:ext cx="677486" cy="492306"/>
          </a:xfrm>
          <a:prstGeom prst="rect">
            <a:avLst/>
          </a:prstGeom>
          <a:noFill/>
          <a:extLst>
            <a:ext uri="{909E8E84-426E-40DD-AFC4-6F175D3DCCD1}">
              <a14:hiddenFill xmlns:a14="http://schemas.microsoft.com/office/drawing/2010/main">
                <a:solidFill>
                  <a:srgbClr val="FFFFFF"/>
                </a:solidFill>
              </a14:hiddenFill>
            </a:ext>
          </a:extLst>
        </p:spPr>
      </p:pic>
      <p:pic>
        <p:nvPicPr>
          <p:cNvPr id="223" name="Picture 222">
            <a:extLst>
              <a:ext uri="{FF2B5EF4-FFF2-40B4-BE49-F238E27FC236}">
                <a16:creationId xmlns:a16="http://schemas.microsoft.com/office/drawing/2014/main" id="{E89DF89D-448F-4748-B557-5A4C626BC477}"/>
              </a:ext>
            </a:extLst>
          </p:cNvPr>
          <p:cNvPicPr>
            <a:picLocks noChangeAspect="1"/>
          </p:cNvPicPr>
          <p:nvPr/>
        </p:nvPicPr>
        <p:blipFill rotWithShape="1">
          <a:blip r:embed="rId21"/>
          <a:srcRect l="12677" t="4961" r="18455" b="17601"/>
          <a:stretch/>
        </p:blipFill>
        <p:spPr>
          <a:xfrm rot="20369510">
            <a:off x="2258203" y="2284636"/>
            <a:ext cx="287215" cy="256317"/>
          </a:xfrm>
          <a:prstGeom prst="rect">
            <a:avLst/>
          </a:prstGeom>
          <a:ln w="19050">
            <a:solidFill>
              <a:srgbClr val="9999FF"/>
            </a:solidFill>
          </a:ln>
        </p:spPr>
      </p:pic>
      <p:sp>
        <p:nvSpPr>
          <p:cNvPr id="234" name="Arc 233">
            <a:extLst>
              <a:ext uri="{FF2B5EF4-FFF2-40B4-BE49-F238E27FC236}">
                <a16:creationId xmlns:a16="http://schemas.microsoft.com/office/drawing/2014/main" id="{89BCA19C-A72C-440E-AE1E-A9937AF28ABC}"/>
              </a:ext>
            </a:extLst>
          </p:cNvPr>
          <p:cNvSpPr/>
          <p:nvPr/>
        </p:nvSpPr>
        <p:spPr>
          <a:xfrm rot="594110">
            <a:off x="3541726" y="7895029"/>
            <a:ext cx="1338968" cy="1252617"/>
          </a:xfrm>
          <a:prstGeom prst="arc">
            <a:avLst>
              <a:gd name="adj1" fmla="val 3374889"/>
              <a:gd name="adj2" fmla="val 6114740"/>
            </a:avLst>
          </a:prstGeom>
          <a:ln w="28575">
            <a:solidFill>
              <a:srgbClr val="002060"/>
            </a:solidFill>
            <a:prstDash val="sysDash"/>
            <a:headEnd type="oval"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sp>
        <p:nvSpPr>
          <p:cNvPr id="7" name="Rectangle 6">
            <a:extLst>
              <a:ext uri="{FF2B5EF4-FFF2-40B4-BE49-F238E27FC236}">
                <a16:creationId xmlns:a16="http://schemas.microsoft.com/office/drawing/2014/main" id="{A4B0B2B8-3DE1-471D-AC86-4115CDB4AC32}"/>
              </a:ext>
            </a:extLst>
          </p:cNvPr>
          <p:cNvSpPr/>
          <p:nvPr/>
        </p:nvSpPr>
        <p:spPr>
          <a:xfrm>
            <a:off x="2724347" y="8086277"/>
            <a:ext cx="1502313" cy="246221"/>
          </a:xfrm>
          <a:prstGeom prst="rect">
            <a:avLst/>
          </a:prstGeom>
          <a:noFill/>
        </p:spPr>
        <p:txBody>
          <a:bodyPr wrap="square" lIns="91440" tIns="45720" rIns="91440" bIns="45720">
            <a:spAutoFit/>
          </a:bodyPr>
          <a:lstStyle/>
          <a:p>
            <a:pPr algn="ctr"/>
            <a:r>
              <a:rPr lang="en-US" sz="1000" dirty="0">
                <a:ln w="0"/>
                <a:solidFill>
                  <a:srgbClr val="FF0000"/>
                </a:solidFill>
                <a:effectLst>
                  <a:outerShdw blurRad="38100" dist="19050" dir="2700000" algn="tl" rotWithShape="0">
                    <a:schemeClr val="dk1">
                      <a:alpha val="40000"/>
                    </a:schemeClr>
                  </a:outerShdw>
                </a:effectLst>
              </a:rPr>
              <a:t>support </a:t>
            </a:r>
            <a:r>
              <a:rPr lang="en-US" sz="1000" dirty="0">
                <a:ln w="0"/>
                <a:solidFill>
                  <a:schemeClr val="accent2">
                    <a:lumMod val="75000"/>
                  </a:schemeClr>
                </a:solidFill>
                <a:effectLst>
                  <a:outerShdw blurRad="38100" dist="19050" dir="2700000" algn="tl" rotWithShape="0">
                    <a:schemeClr val="dk1">
                      <a:alpha val="40000"/>
                    </a:schemeClr>
                  </a:outerShdw>
                </a:effectLst>
              </a:rPr>
              <a:t>for</a:t>
            </a:r>
            <a:r>
              <a:rPr lang="en-US" sz="1000" dirty="0">
                <a:ln w="0"/>
                <a:effectLst>
                  <a:outerShdw blurRad="38100" dist="19050" dir="2700000" algn="tl" rotWithShape="0">
                    <a:schemeClr val="dk1">
                      <a:alpha val="40000"/>
                    </a:schemeClr>
                  </a:outerShdw>
                </a:effectLst>
              </a:rPr>
              <a:t> </a:t>
            </a:r>
            <a:r>
              <a:rPr lang="en-US" sz="1000" dirty="0">
                <a:ln w="0"/>
                <a:solidFill>
                  <a:srgbClr val="00B050"/>
                </a:solidFill>
                <a:effectLst>
                  <a:outerShdw blurRad="38100" dist="19050" dir="2700000" algn="tl" rotWithShape="0">
                    <a:schemeClr val="dk1">
                      <a:alpha val="40000"/>
                    </a:schemeClr>
                  </a:outerShdw>
                </a:effectLst>
              </a:rPr>
              <a:t>success</a:t>
            </a:r>
            <a:endParaRPr lang="en-US" sz="1000" b="0" cap="none" spc="0" dirty="0">
              <a:ln w="0"/>
              <a:solidFill>
                <a:srgbClr val="00B050"/>
              </a:solidFill>
              <a:effectLst>
                <a:outerShdw blurRad="38100" dist="19050" dir="2700000" algn="tl" rotWithShape="0">
                  <a:schemeClr val="dk1">
                    <a:alpha val="40000"/>
                  </a:schemeClr>
                </a:outerShdw>
              </a:effectLst>
            </a:endParaRPr>
          </a:p>
        </p:txBody>
      </p:sp>
      <p:pic>
        <p:nvPicPr>
          <p:cNvPr id="236" name="Picture 6" descr="Ready Set Go – Birth to Six Parental Support">
            <a:extLst>
              <a:ext uri="{FF2B5EF4-FFF2-40B4-BE49-F238E27FC236}">
                <a16:creationId xmlns:a16="http://schemas.microsoft.com/office/drawing/2014/main" id="{1F476218-640D-4789-AB92-5BD97E11783B}"/>
              </a:ext>
            </a:extLst>
          </p:cNvPr>
          <p:cNvPicPr>
            <a:picLocks noChangeAspect="1" noChangeArrowheads="1"/>
          </p:cNvPicPr>
          <p:nvPr/>
        </p:nvPicPr>
        <p:blipFill>
          <a:blip r:embed="rId29" cstate="print">
            <a:extLst>
              <a:ext uri="{28A0092B-C50C-407E-A947-70E740481C1C}">
                <a14:useLocalDpi xmlns:a14="http://schemas.microsoft.com/office/drawing/2010/main" val="0"/>
              </a:ext>
            </a:extLst>
          </a:blip>
          <a:srcRect/>
          <a:stretch>
            <a:fillRect/>
          </a:stretch>
        </p:blipFill>
        <p:spPr bwMode="auto">
          <a:xfrm>
            <a:off x="3553671" y="6206045"/>
            <a:ext cx="677486" cy="492306"/>
          </a:xfrm>
          <a:prstGeom prst="rect">
            <a:avLst/>
          </a:prstGeom>
          <a:noFill/>
          <a:extLst>
            <a:ext uri="{909E8E84-426E-40DD-AFC4-6F175D3DCCD1}">
              <a14:hiddenFill xmlns:a14="http://schemas.microsoft.com/office/drawing/2010/main">
                <a:solidFill>
                  <a:srgbClr val="FFFFFF"/>
                </a:solidFill>
              </a14:hiddenFill>
            </a:ext>
          </a:extLst>
        </p:spPr>
      </p:pic>
      <p:sp>
        <p:nvSpPr>
          <p:cNvPr id="237" name="Rectangle 236">
            <a:extLst>
              <a:ext uri="{FF2B5EF4-FFF2-40B4-BE49-F238E27FC236}">
                <a16:creationId xmlns:a16="http://schemas.microsoft.com/office/drawing/2014/main" id="{1A465E88-7B78-4047-9E82-E5C47DA88C66}"/>
              </a:ext>
            </a:extLst>
          </p:cNvPr>
          <p:cNvSpPr/>
          <p:nvPr/>
        </p:nvSpPr>
        <p:spPr>
          <a:xfrm>
            <a:off x="3005844" y="6594602"/>
            <a:ext cx="1502313" cy="246221"/>
          </a:xfrm>
          <a:prstGeom prst="rect">
            <a:avLst/>
          </a:prstGeom>
          <a:noFill/>
        </p:spPr>
        <p:txBody>
          <a:bodyPr wrap="square" lIns="91440" tIns="45720" rIns="91440" bIns="45720">
            <a:spAutoFit/>
          </a:bodyPr>
          <a:lstStyle/>
          <a:p>
            <a:pPr algn="ctr"/>
            <a:r>
              <a:rPr lang="en-US" sz="1000" dirty="0">
                <a:ln w="0"/>
                <a:solidFill>
                  <a:srgbClr val="FF0000"/>
                </a:solidFill>
                <a:effectLst>
                  <a:outerShdw blurRad="38100" dist="19050" dir="2700000" algn="tl" rotWithShape="0">
                    <a:schemeClr val="dk1">
                      <a:alpha val="40000"/>
                    </a:schemeClr>
                  </a:outerShdw>
                </a:effectLst>
              </a:rPr>
              <a:t>support </a:t>
            </a:r>
            <a:r>
              <a:rPr lang="en-US" sz="1000" dirty="0">
                <a:ln w="0"/>
                <a:solidFill>
                  <a:schemeClr val="accent2">
                    <a:lumMod val="75000"/>
                  </a:schemeClr>
                </a:solidFill>
                <a:effectLst>
                  <a:outerShdw blurRad="38100" dist="19050" dir="2700000" algn="tl" rotWithShape="0">
                    <a:schemeClr val="dk1">
                      <a:alpha val="40000"/>
                    </a:schemeClr>
                  </a:outerShdw>
                </a:effectLst>
              </a:rPr>
              <a:t>for</a:t>
            </a:r>
            <a:r>
              <a:rPr lang="en-US" sz="1000" dirty="0">
                <a:ln w="0"/>
                <a:effectLst>
                  <a:outerShdw blurRad="38100" dist="19050" dir="2700000" algn="tl" rotWithShape="0">
                    <a:schemeClr val="dk1">
                      <a:alpha val="40000"/>
                    </a:schemeClr>
                  </a:outerShdw>
                </a:effectLst>
              </a:rPr>
              <a:t> </a:t>
            </a:r>
            <a:r>
              <a:rPr lang="en-US" sz="1000" dirty="0">
                <a:ln w="0"/>
                <a:solidFill>
                  <a:srgbClr val="00B050"/>
                </a:solidFill>
                <a:effectLst>
                  <a:outerShdw blurRad="38100" dist="19050" dir="2700000" algn="tl" rotWithShape="0">
                    <a:schemeClr val="dk1">
                      <a:alpha val="40000"/>
                    </a:schemeClr>
                  </a:outerShdw>
                </a:effectLst>
              </a:rPr>
              <a:t>success</a:t>
            </a:r>
            <a:endParaRPr lang="en-US" sz="1000" b="0" cap="none" spc="0" dirty="0">
              <a:ln w="0"/>
              <a:solidFill>
                <a:srgbClr val="00B050"/>
              </a:solidFill>
              <a:effectLst>
                <a:outerShdw blurRad="38100" dist="19050" dir="2700000" algn="tl" rotWithShape="0">
                  <a:schemeClr val="dk1">
                    <a:alpha val="40000"/>
                  </a:schemeClr>
                </a:outerShdw>
              </a:effectLst>
            </a:endParaRPr>
          </a:p>
        </p:txBody>
      </p:sp>
      <p:pic>
        <p:nvPicPr>
          <p:cNvPr id="238" name="Picture 6" descr="Ready Set Go – Birth to Six Parental Support">
            <a:extLst>
              <a:ext uri="{FF2B5EF4-FFF2-40B4-BE49-F238E27FC236}">
                <a16:creationId xmlns:a16="http://schemas.microsoft.com/office/drawing/2014/main" id="{A5EF3160-AE04-48F4-A0A5-838B74E270F6}"/>
              </a:ext>
            </a:extLst>
          </p:cNvPr>
          <p:cNvPicPr>
            <a:picLocks noChangeAspect="1" noChangeArrowheads="1"/>
          </p:cNvPicPr>
          <p:nvPr/>
        </p:nvPicPr>
        <p:blipFill>
          <a:blip r:embed="rId29" cstate="print">
            <a:extLst>
              <a:ext uri="{28A0092B-C50C-407E-A947-70E740481C1C}">
                <a14:useLocalDpi xmlns:a14="http://schemas.microsoft.com/office/drawing/2010/main" val="0"/>
              </a:ext>
            </a:extLst>
          </a:blip>
          <a:srcRect/>
          <a:stretch>
            <a:fillRect/>
          </a:stretch>
        </p:blipFill>
        <p:spPr bwMode="auto">
          <a:xfrm>
            <a:off x="2368871" y="4732418"/>
            <a:ext cx="677486" cy="492306"/>
          </a:xfrm>
          <a:prstGeom prst="rect">
            <a:avLst/>
          </a:prstGeom>
          <a:noFill/>
          <a:extLst>
            <a:ext uri="{909E8E84-426E-40DD-AFC4-6F175D3DCCD1}">
              <a14:hiddenFill xmlns:a14="http://schemas.microsoft.com/office/drawing/2010/main">
                <a:solidFill>
                  <a:srgbClr val="FFFFFF"/>
                </a:solidFill>
              </a14:hiddenFill>
            </a:ext>
          </a:extLst>
        </p:spPr>
      </p:pic>
      <p:sp>
        <p:nvSpPr>
          <p:cNvPr id="242" name="Rectangle 241">
            <a:extLst>
              <a:ext uri="{FF2B5EF4-FFF2-40B4-BE49-F238E27FC236}">
                <a16:creationId xmlns:a16="http://schemas.microsoft.com/office/drawing/2014/main" id="{0B0FD404-A9ED-4807-9C2A-4099809D498F}"/>
              </a:ext>
            </a:extLst>
          </p:cNvPr>
          <p:cNvSpPr/>
          <p:nvPr/>
        </p:nvSpPr>
        <p:spPr>
          <a:xfrm>
            <a:off x="1636890" y="5131412"/>
            <a:ext cx="1502313" cy="246221"/>
          </a:xfrm>
          <a:prstGeom prst="rect">
            <a:avLst/>
          </a:prstGeom>
          <a:noFill/>
        </p:spPr>
        <p:txBody>
          <a:bodyPr wrap="square" lIns="91440" tIns="45720" rIns="91440" bIns="45720">
            <a:spAutoFit/>
          </a:bodyPr>
          <a:lstStyle/>
          <a:p>
            <a:pPr algn="ctr"/>
            <a:r>
              <a:rPr lang="en-US" sz="1000" dirty="0">
                <a:ln w="0"/>
                <a:solidFill>
                  <a:srgbClr val="FF0000"/>
                </a:solidFill>
                <a:effectLst>
                  <a:outerShdw blurRad="38100" dist="19050" dir="2700000" algn="tl" rotWithShape="0">
                    <a:schemeClr val="dk1">
                      <a:alpha val="40000"/>
                    </a:schemeClr>
                  </a:outerShdw>
                </a:effectLst>
              </a:rPr>
              <a:t>support </a:t>
            </a:r>
            <a:r>
              <a:rPr lang="en-US" sz="1000" dirty="0">
                <a:ln w="0"/>
                <a:solidFill>
                  <a:schemeClr val="accent2">
                    <a:lumMod val="75000"/>
                  </a:schemeClr>
                </a:solidFill>
                <a:effectLst>
                  <a:outerShdw blurRad="38100" dist="19050" dir="2700000" algn="tl" rotWithShape="0">
                    <a:schemeClr val="dk1">
                      <a:alpha val="40000"/>
                    </a:schemeClr>
                  </a:outerShdw>
                </a:effectLst>
              </a:rPr>
              <a:t>for</a:t>
            </a:r>
            <a:r>
              <a:rPr lang="en-US" sz="1000" dirty="0">
                <a:ln w="0"/>
                <a:effectLst>
                  <a:outerShdw blurRad="38100" dist="19050" dir="2700000" algn="tl" rotWithShape="0">
                    <a:schemeClr val="dk1">
                      <a:alpha val="40000"/>
                    </a:schemeClr>
                  </a:outerShdw>
                </a:effectLst>
              </a:rPr>
              <a:t> </a:t>
            </a:r>
            <a:r>
              <a:rPr lang="en-US" sz="1000" dirty="0">
                <a:ln w="0"/>
                <a:solidFill>
                  <a:srgbClr val="00B050"/>
                </a:solidFill>
                <a:effectLst>
                  <a:outerShdw blurRad="38100" dist="19050" dir="2700000" algn="tl" rotWithShape="0">
                    <a:schemeClr val="dk1">
                      <a:alpha val="40000"/>
                    </a:schemeClr>
                  </a:outerShdw>
                </a:effectLst>
              </a:rPr>
              <a:t>success</a:t>
            </a:r>
            <a:endParaRPr lang="en-US" sz="1000" b="0" cap="none" spc="0" dirty="0">
              <a:ln w="0"/>
              <a:solidFill>
                <a:srgbClr val="00B050"/>
              </a:solidFill>
              <a:effectLst>
                <a:outerShdw blurRad="38100" dist="19050" dir="2700000" algn="tl" rotWithShape="0">
                  <a:schemeClr val="dk1">
                    <a:alpha val="40000"/>
                  </a:schemeClr>
                </a:outerShdw>
              </a:effectLst>
            </a:endParaRPr>
          </a:p>
        </p:txBody>
      </p:sp>
      <p:pic>
        <p:nvPicPr>
          <p:cNvPr id="247" name="Picture 6" descr="Ready Set Go – Birth to Six Parental Support">
            <a:extLst>
              <a:ext uri="{FF2B5EF4-FFF2-40B4-BE49-F238E27FC236}">
                <a16:creationId xmlns:a16="http://schemas.microsoft.com/office/drawing/2014/main" id="{7B741090-653A-4D23-A025-D99490BFDC7B}"/>
              </a:ext>
            </a:extLst>
          </p:cNvPr>
          <p:cNvPicPr>
            <a:picLocks noChangeAspect="1" noChangeArrowheads="1"/>
          </p:cNvPicPr>
          <p:nvPr/>
        </p:nvPicPr>
        <p:blipFill>
          <a:blip r:embed="rId29" cstate="print">
            <a:extLst>
              <a:ext uri="{28A0092B-C50C-407E-A947-70E740481C1C}">
                <a14:useLocalDpi xmlns:a14="http://schemas.microsoft.com/office/drawing/2010/main" val="0"/>
              </a:ext>
            </a:extLst>
          </a:blip>
          <a:srcRect/>
          <a:stretch>
            <a:fillRect/>
          </a:stretch>
        </p:blipFill>
        <p:spPr bwMode="auto">
          <a:xfrm>
            <a:off x="3158860" y="3212909"/>
            <a:ext cx="677486" cy="492306"/>
          </a:xfrm>
          <a:prstGeom prst="rect">
            <a:avLst/>
          </a:prstGeom>
          <a:noFill/>
          <a:extLst>
            <a:ext uri="{909E8E84-426E-40DD-AFC4-6F175D3DCCD1}">
              <a14:hiddenFill xmlns:a14="http://schemas.microsoft.com/office/drawing/2010/main">
                <a:solidFill>
                  <a:srgbClr val="FFFFFF"/>
                </a:solidFill>
              </a14:hiddenFill>
            </a:ext>
          </a:extLst>
        </p:spPr>
      </p:pic>
      <p:sp>
        <p:nvSpPr>
          <p:cNvPr id="252" name="Rectangle 251">
            <a:extLst>
              <a:ext uri="{FF2B5EF4-FFF2-40B4-BE49-F238E27FC236}">
                <a16:creationId xmlns:a16="http://schemas.microsoft.com/office/drawing/2014/main" id="{8D0BB1E0-DD85-4E80-86D0-214A32DD3C9E}"/>
              </a:ext>
            </a:extLst>
          </p:cNvPr>
          <p:cNvSpPr/>
          <p:nvPr/>
        </p:nvSpPr>
        <p:spPr>
          <a:xfrm>
            <a:off x="2611033" y="3601466"/>
            <a:ext cx="1502313" cy="246221"/>
          </a:xfrm>
          <a:prstGeom prst="rect">
            <a:avLst/>
          </a:prstGeom>
          <a:noFill/>
        </p:spPr>
        <p:txBody>
          <a:bodyPr wrap="square" lIns="91440" tIns="45720" rIns="91440" bIns="45720">
            <a:spAutoFit/>
          </a:bodyPr>
          <a:lstStyle/>
          <a:p>
            <a:pPr algn="ctr"/>
            <a:r>
              <a:rPr lang="en-US" sz="1000" dirty="0">
                <a:ln w="0"/>
                <a:solidFill>
                  <a:srgbClr val="FF0000"/>
                </a:solidFill>
                <a:effectLst>
                  <a:outerShdw blurRad="38100" dist="19050" dir="2700000" algn="tl" rotWithShape="0">
                    <a:schemeClr val="dk1">
                      <a:alpha val="40000"/>
                    </a:schemeClr>
                  </a:outerShdw>
                </a:effectLst>
              </a:rPr>
              <a:t>support </a:t>
            </a:r>
            <a:r>
              <a:rPr lang="en-US" sz="1000" dirty="0">
                <a:ln w="0"/>
                <a:solidFill>
                  <a:schemeClr val="accent2">
                    <a:lumMod val="75000"/>
                  </a:schemeClr>
                </a:solidFill>
                <a:effectLst>
                  <a:outerShdw blurRad="38100" dist="19050" dir="2700000" algn="tl" rotWithShape="0">
                    <a:schemeClr val="dk1">
                      <a:alpha val="40000"/>
                    </a:schemeClr>
                  </a:outerShdw>
                </a:effectLst>
              </a:rPr>
              <a:t>for</a:t>
            </a:r>
            <a:r>
              <a:rPr lang="en-US" sz="1000" dirty="0">
                <a:ln w="0"/>
                <a:effectLst>
                  <a:outerShdw blurRad="38100" dist="19050" dir="2700000" algn="tl" rotWithShape="0">
                    <a:schemeClr val="dk1">
                      <a:alpha val="40000"/>
                    </a:schemeClr>
                  </a:outerShdw>
                </a:effectLst>
              </a:rPr>
              <a:t> </a:t>
            </a:r>
            <a:r>
              <a:rPr lang="en-US" sz="1000" dirty="0">
                <a:ln w="0"/>
                <a:solidFill>
                  <a:srgbClr val="00B050"/>
                </a:solidFill>
                <a:effectLst>
                  <a:outerShdw blurRad="38100" dist="19050" dir="2700000" algn="tl" rotWithShape="0">
                    <a:schemeClr val="dk1">
                      <a:alpha val="40000"/>
                    </a:schemeClr>
                  </a:outerShdw>
                </a:effectLst>
              </a:rPr>
              <a:t>success</a:t>
            </a:r>
            <a:endParaRPr lang="en-US" sz="1000" b="0" cap="none" spc="0" dirty="0">
              <a:ln w="0"/>
              <a:solidFill>
                <a:srgbClr val="00B050"/>
              </a:solidFill>
              <a:effectLst>
                <a:outerShdw blurRad="38100" dist="19050" dir="2700000" algn="tl" rotWithShape="0">
                  <a:schemeClr val="dk1">
                    <a:alpha val="40000"/>
                  </a:schemeClr>
                </a:outerShdw>
              </a:effectLst>
            </a:endParaRPr>
          </a:p>
        </p:txBody>
      </p:sp>
      <p:pic>
        <p:nvPicPr>
          <p:cNvPr id="253" name="Picture 6" descr="Ready Set Go – Birth to Six Parental Support">
            <a:extLst>
              <a:ext uri="{FF2B5EF4-FFF2-40B4-BE49-F238E27FC236}">
                <a16:creationId xmlns:a16="http://schemas.microsoft.com/office/drawing/2014/main" id="{F0D21315-EF63-4FE8-95E5-5B6AF100E230}"/>
              </a:ext>
            </a:extLst>
          </p:cNvPr>
          <p:cNvPicPr>
            <a:picLocks noChangeAspect="1" noChangeArrowheads="1"/>
          </p:cNvPicPr>
          <p:nvPr/>
        </p:nvPicPr>
        <p:blipFill>
          <a:blip r:embed="rId29" cstate="print">
            <a:extLst>
              <a:ext uri="{28A0092B-C50C-407E-A947-70E740481C1C}">
                <a14:useLocalDpi xmlns:a14="http://schemas.microsoft.com/office/drawing/2010/main" val="0"/>
              </a:ext>
            </a:extLst>
          </a:blip>
          <a:srcRect/>
          <a:stretch>
            <a:fillRect/>
          </a:stretch>
        </p:blipFill>
        <p:spPr bwMode="auto">
          <a:xfrm>
            <a:off x="1555777" y="1743614"/>
            <a:ext cx="677486" cy="492306"/>
          </a:xfrm>
          <a:prstGeom prst="rect">
            <a:avLst/>
          </a:prstGeom>
          <a:noFill/>
          <a:extLst>
            <a:ext uri="{909E8E84-426E-40DD-AFC4-6F175D3DCCD1}">
              <a14:hiddenFill xmlns:a14="http://schemas.microsoft.com/office/drawing/2010/main">
                <a:solidFill>
                  <a:srgbClr val="FFFFFF"/>
                </a:solidFill>
              </a14:hiddenFill>
            </a:ext>
          </a:extLst>
        </p:spPr>
      </p:pic>
      <p:sp>
        <p:nvSpPr>
          <p:cNvPr id="255" name="Rectangle 254">
            <a:extLst>
              <a:ext uri="{FF2B5EF4-FFF2-40B4-BE49-F238E27FC236}">
                <a16:creationId xmlns:a16="http://schemas.microsoft.com/office/drawing/2014/main" id="{18805A47-5FC4-42A3-8683-3111D79A3498}"/>
              </a:ext>
            </a:extLst>
          </p:cNvPr>
          <p:cNvSpPr/>
          <p:nvPr/>
        </p:nvSpPr>
        <p:spPr>
          <a:xfrm>
            <a:off x="993743" y="2128568"/>
            <a:ext cx="1502313" cy="246221"/>
          </a:xfrm>
          <a:prstGeom prst="rect">
            <a:avLst/>
          </a:prstGeom>
          <a:noFill/>
        </p:spPr>
        <p:txBody>
          <a:bodyPr wrap="square" lIns="91440" tIns="45720" rIns="91440" bIns="45720">
            <a:spAutoFit/>
          </a:bodyPr>
          <a:lstStyle/>
          <a:p>
            <a:pPr algn="ctr"/>
            <a:r>
              <a:rPr lang="en-US" sz="1000" dirty="0">
                <a:ln w="0"/>
                <a:solidFill>
                  <a:srgbClr val="FF0000"/>
                </a:solidFill>
                <a:effectLst>
                  <a:outerShdw blurRad="38100" dist="19050" dir="2700000" algn="tl" rotWithShape="0">
                    <a:schemeClr val="dk1">
                      <a:alpha val="40000"/>
                    </a:schemeClr>
                  </a:outerShdw>
                </a:effectLst>
              </a:rPr>
              <a:t>support </a:t>
            </a:r>
            <a:r>
              <a:rPr lang="en-US" sz="1000" dirty="0">
                <a:ln w="0"/>
                <a:solidFill>
                  <a:schemeClr val="accent2">
                    <a:lumMod val="75000"/>
                  </a:schemeClr>
                </a:solidFill>
                <a:effectLst>
                  <a:outerShdw blurRad="38100" dist="19050" dir="2700000" algn="tl" rotWithShape="0">
                    <a:schemeClr val="dk1">
                      <a:alpha val="40000"/>
                    </a:schemeClr>
                  </a:outerShdw>
                </a:effectLst>
              </a:rPr>
              <a:t>for</a:t>
            </a:r>
            <a:r>
              <a:rPr lang="en-US" sz="1000" dirty="0">
                <a:ln w="0"/>
                <a:effectLst>
                  <a:outerShdw blurRad="38100" dist="19050" dir="2700000" algn="tl" rotWithShape="0">
                    <a:schemeClr val="dk1">
                      <a:alpha val="40000"/>
                    </a:schemeClr>
                  </a:outerShdw>
                </a:effectLst>
              </a:rPr>
              <a:t> </a:t>
            </a:r>
            <a:r>
              <a:rPr lang="en-US" sz="1000" dirty="0">
                <a:ln w="0"/>
                <a:solidFill>
                  <a:srgbClr val="00B050"/>
                </a:solidFill>
                <a:effectLst>
                  <a:outerShdw blurRad="38100" dist="19050" dir="2700000" algn="tl" rotWithShape="0">
                    <a:schemeClr val="dk1">
                      <a:alpha val="40000"/>
                    </a:schemeClr>
                  </a:outerShdw>
                </a:effectLst>
              </a:rPr>
              <a:t>success</a:t>
            </a:r>
            <a:endParaRPr lang="en-US" sz="1000" b="0" cap="none" spc="0" dirty="0">
              <a:ln w="0"/>
              <a:solidFill>
                <a:srgbClr val="00B050"/>
              </a:solidFill>
              <a:effectLst>
                <a:outerShdw blurRad="38100" dist="19050" dir="2700000" algn="tl" rotWithShape="0">
                  <a:schemeClr val="dk1">
                    <a:alpha val="40000"/>
                  </a:schemeClr>
                </a:outerShdw>
              </a:effectLst>
            </a:endParaRPr>
          </a:p>
        </p:txBody>
      </p:sp>
      <p:sp>
        <p:nvSpPr>
          <p:cNvPr id="256" name="TextBox 255">
            <a:extLst>
              <a:ext uri="{FF2B5EF4-FFF2-40B4-BE49-F238E27FC236}">
                <a16:creationId xmlns:a16="http://schemas.microsoft.com/office/drawing/2014/main" id="{C8F9EAC7-41AD-40AA-99E2-F02F736B9208}"/>
              </a:ext>
            </a:extLst>
          </p:cNvPr>
          <p:cNvSpPr txBox="1"/>
          <p:nvPr/>
        </p:nvSpPr>
        <p:spPr>
          <a:xfrm>
            <a:off x="1992729" y="9175191"/>
            <a:ext cx="1313152" cy="630942"/>
          </a:xfrm>
          <a:prstGeom prst="rect">
            <a:avLst/>
          </a:prstGeom>
          <a:noFill/>
          <a:ln w="28575">
            <a:solidFill>
              <a:srgbClr val="FF99FF"/>
            </a:solidFill>
            <a:prstDash val="lgDashDotDot"/>
          </a:ln>
        </p:spPr>
        <p:txBody>
          <a:bodyPr wrap="square" rtlCol="0">
            <a:spAutoFit/>
          </a:bodyPr>
          <a:lstStyle/>
          <a:p>
            <a:r>
              <a:rPr lang="en-GB" sz="500" dirty="0"/>
              <a:t>LaAO1: </a:t>
            </a:r>
            <a:r>
              <a:rPr lang="en-GB" sz="500" i="1" dirty="0"/>
              <a:t>Select and interpret</a:t>
            </a:r>
          </a:p>
          <a:p>
            <a:r>
              <a:rPr lang="en-GB" sz="500" dirty="0"/>
              <a:t>LaAO2: </a:t>
            </a:r>
            <a:r>
              <a:rPr lang="en-GB" sz="500" i="1" dirty="0"/>
              <a:t>Analyse</a:t>
            </a:r>
          </a:p>
          <a:p>
            <a:r>
              <a:rPr lang="en-GB" sz="500" dirty="0"/>
              <a:t>LaAO3: </a:t>
            </a:r>
            <a:r>
              <a:rPr lang="en-GB" sz="500" i="1" dirty="0"/>
              <a:t>Compare</a:t>
            </a:r>
          </a:p>
          <a:p>
            <a:r>
              <a:rPr lang="en-GB" sz="500" dirty="0"/>
              <a:t>LaAO4: </a:t>
            </a:r>
            <a:r>
              <a:rPr lang="en-GB" sz="500" i="1" dirty="0"/>
              <a:t>Evaluate</a:t>
            </a:r>
          </a:p>
          <a:p>
            <a:r>
              <a:rPr lang="en-GB" sz="500" dirty="0"/>
              <a:t>LaAO5: </a:t>
            </a:r>
            <a:r>
              <a:rPr lang="en-GB" sz="500" i="1" dirty="0"/>
              <a:t>Communicate effectively</a:t>
            </a:r>
          </a:p>
          <a:p>
            <a:r>
              <a:rPr lang="en-GB" sz="500" dirty="0"/>
              <a:t>LaAO6: </a:t>
            </a:r>
            <a:r>
              <a:rPr lang="en-GB" sz="500" i="1" dirty="0"/>
              <a:t>Accuracy, vocabulary and structure</a:t>
            </a:r>
          </a:p>
          <a:p>
            <a:r>
              <a:rPr lang="en-GB" sz="500" dirty="0"/>
              <a:t>LaAO7-9: </a:t>
            </a:r>
            <a:r>
              <a:rPr lang="en-GB" sz="500" i="1" dirty="0" err="1"/>
              <a:t>Oracy</a:t>
            </a:r>
            <a:endParaRPr lang="en-GB" sz="500" i="1" dirty="0"/>
          </a:p>
        </p:txBody>
      </p:sp>
      <p:sp>
        <p:nvSpPr>
          <p:cNvPr id="263" name="TextBox 262">
            <a:extLst>
              <a:ext uri="{FF2B5EF4-FFF2-40B4-BE49-F238E27FC236}">
                <a16:creationId xmlns:a16="http://schemas.microsoft.com/office/drawing/2014/main" id="{1B1D081D-384E-4748-BB64-BCB70D9F3046}"/>
              </a:ext>
            </a:extLst>
          </p:cNvPr>
          <p:cNvSpPr txBox="1"/>
          <p:nvPr/>
        </p:nvSpPr>
        <p:spPr>
          <a:xfrm>
            <a:off x="721782" y="9261982"/>
            <a:ext cx="1059037" cy="415498"/>
          </a:xfrm>
          <a:prstGeom prst="rect">
            <a:avLst/>
          </a:prstGeom>
          <a:noFill/>
          <a:ln w="28575">
            <a:solidFill>
              <a:srgbClr val="9999FF"/>
            </a:solidFill>
            <a:prstDash val="lgDashDotDot"/>
          </a:ln>
        </p:spPr>
        <p:txBody>
          <a:bodyPr wrap="square" rtlCol="0">
            <a:spAutoFit/>
          </a:bodyPr>
          <a:lstStyle/>
          <a:p>
            <a:r>
              <a:rPr lang="en-GB" sz="500" dirty="0"/>
              <a:t>LiAO1: </a:t>
            </a:r>
            <a:r>
              <a:rPr lang="en-GB" sz="500" i="1" dirty="0"/>
              <a:t>critical interpretations</a:t>
            </a:r>
            <a:endParaRPr lang="en-GB" sz="500" dirty="0"/>
          </a:p>
          <a:p>
            <a:r>
              <a:rPr lang="en-GB" sz="500" dirty="0"/>
              <a:t>LiAO2: </a:t>
            </a:r>
            <a:r>
              <a:rPr lang="en-GB" sz="500" i="1" dirty="0"/>
              <a:t>Analysis</a:t>
            </a:r>
          </a:p>
          <a:p>
            <a:r>
              <a:rPr lang="en-GB" sz="500" dirty="0"/>
              <a:t>LiAO3: </a:t>
            </a:r>
            <a:r>
              <a:rPr lang="en-GB" sz="500" i="1" dirty="0"/>
              <a:t>Context</a:t>
            </a:r>
          </a:p>
          <a:p>
            <a:r>
              <a:rPr lang="en-GB" sz="500" dirty="0"/>
              <a:t>LiAO4:</a:t>
            </a:r>
            <a:r>
              <a:rPr lang="en-GB" sz="500" i="1" dirty="0"/>
              <a:t>Accuracy and variety</a:t>
            </a:r>
          </a:p>
        </p:txBody>
      </p:sp>
      <p:sp>
        <p:nvSpPr>
          <p:cNvPr id="14" name="TextBox 13">
            <a:extLst>
              <a:ext uri="{FF2B5EF4-FFF2-40B4-BE49-F238E27FC236}">
                <a16:creationId xmlns:a16="http://schemas.microsoft.com/office/drawing/2014/main" id="{70301EED-DBC4-4203-85B9-315F88970A09}"/>
              </a:ext>
            </a:extLst>
          </p:cNvPr>
          <p:cNvSpPr txBox="1"/>
          <p:nvPr/>
        </p:nvSpPr>
        <p:spPr>
          <a:xfrm>
            <a:off x="135101" y="9173901"/>
            <a:ext cx="430887" cy="591477"/>
          </a:xfrm>
          <a:prstGeom prst="rect">
            <a:avLst/>
          </a:prstGeom>
          <a:noFill/>
          <a:ln w="28575">
            <a:solidFill>
              <a:srgbClr val="7030A0"/>
            </a:solidFill>
            <a:prstDash val="lgDashDotDot"/>
          </a:ln>
        </p:spPr>
        <p:txBody>
          <a:bodyPr vert="vert270" wrap="square" rtlCol="0">
            <a:spAutoFit/>
          </a:bodyPr>
          <a:lstStyle/>
          <a:p>
            <a:r>
              <a:rPr lang="en-GB" sz="800" dirty="0"/>
              <a:t>Assessment</a:t>
            </a:r>
          </a:p>
          <a:p>
            <a:r>
              <a:rPr lang="en-GB" sz="800" dirty="0"/>
              <a:t> Objectives</a:t>
            </a:r>
          </a:p>
        </p:txBody>
      </p:sp>
      <p:sp>
        <p:nvSpPr>
          <p:cNvPr id="269" name="TextBox 268">
            <a:extLst>
              <a:ext uri="{FF2B5EF4-FFF2-40B4-BE49-F238E27FC236}">
                <a16:creationId xmlns:a16="http://schemas.microsoft.com/office/drawing/2014/main" id="{DB81D8E8-33D7-4911-A0D7-E1AD64A3B47A}"/>
              </a:ext>
            </a:extLst>
          </p:cNvPr>
          <p:cNvSpPr txBox="1"/>
          <p:nvPr/>
        </p:nvSpPr>
        <p:spPr>
          <a:xfrm rot="20158189">
            <a:off x="6227768" y="4668526"/>
            <a:ext cx="369063" cy="169277"/>
          </a:xfrm>
          <a:prstGeom prst="rect">
            <a:avLst/>
          </a:prstGeom>
          <a:solidFill>
            <a:srgbClr val="CC99FF"/>
          </a:solidFill>
          <a:ln w="28575">
            <a:noFill/>
            <a:prstDash val="solid"/>
          </a:ln>
        </p:spPr>
        <p:txBody>
          <a:bodyPr wrap="square" rtlCol="0">
            <a:spAutoFit/>
          </a:bodyPr>
          <a:lstStyle/>
          <a:p>
            <a:r>
              <a:rPr lang="en-GB" sz="500" b="1" dirty="0">
                <a:highlight>
                  <a:srgbClr val="CC99FF"/>
                </a:highlight>
              </a:rPr>
              <a:t>LaAO1</a:t>
            </a:r>
            <a:endParaRPr lang="en-GB" sz="500" b="1" i="1" dirty="0">
              <a:highlight>
                <a:srgbClr val="CC99FF"/>
              </a:highlight>
            </a:endParaRPr>
          </a:p>
        </p:txBody>
      </p:sp>
      <p:sp>
        <p:nvSpPr>
          <p:cNvPr id="270" name="TextBox 269">
            <a:extLst>
              <a:ext uri="{FF2B5EF4-FFF2-40B4-BE49-F238E27FC236}">
                <a16:creationId xmlns:a16="http://schemas.microsoft.com/office/drawing/2014/main" id="{C35C5596-0B1E-472E-AF45-91F8B558A4BF}"/>
              </a:ext>
            </a:extLst>
          </p:cNvPr>
          <p:cNvSpPr txBox="1"/>
          <p:nvPr/>
        </p:nvSpPr>
        <p:spPr>
          <a:xfrm rot="20158189">
            <a:off x="79371" y="6926053"/>
            <a:ext cx="373157" cy="169277"/>
          </a:xfrm>
          <a:prstGeom prst="rect">
            <a:avLst/>
          </a:prstGeom>
          <a:solidFill>
            <a:srgbClr val="CC99FF"/>
          </a:solidFill>
          <a:ln w="28575">
            <a:noFill/>
            <a:prstDash val="solid"/>
          </a:ln>
        </p:spPr>
        <p:txBody>
          <a:bodyPr wrap="square" rtlCol="0">
            <a:spAutoFit/>
          </a:bodyPr>
          <a:lstStyle/>
          <a:p>
            <a:r>
              <a:rPr lang="en-GB" sz="500" b="1" dirty="0">
                <a:highlight>
                  <a:srgbClr val="CC99FF"/>
                </a:highlight>
              </a:rPr>
              <a:t>LaAO1</a:t>
            </a:r>
            <a:endParaRPr lang="en-GB" sz="500" b="1" i="1" dirty="0">
              <a:highlight>
                <a:srgbClr val="CC99FF"/>
              </a:highlight>
            </a:endParaRPr>
          </a:p>
        </p:txBody>
      </p:sp>
      <p:sp>
        <p:nvSpPr>
          <p:cNvPr id="271" name="TextBox 270">
            <a:extLst>
              <a:ext uri="{FF2B5EF4-FFF2-40B4-BE49-F238E27FC236}">
                <a16:creationId xmlns:a16="http://schemas.microsoft.com/office/drawing/2014/main" id="{A4D2F1BB-A45B-4285-B618-CC6867776FF8}"/>
              </a:ext>
            </a:extLst>
          </p:cNvPr>
          <p:cNvSpPr txBox="1"/>
          <p:nvPr/>
        </p:nvSpPr>
        <p:spPr>
          <a:xfrm rot="20158189">
            <a:off x="51883" y="8365088"/>
            <a:ext cx="359675" cy="169277"/>
          </a:xfrm>
          <a:prstGeom prst="rect">
            <a:avLst/>
          </a:prstGeom>
          <a:solidFill>
            <a:srgbClr val="CC99FF"/>
          </a:solidFill>
          <a:ln w="28575">
            <a:noFill/>
            <a:prstDash val="solid"/>
          </a:ln>
        </p:spPr>
        <p:txBody>
          <a:bodyPr wrap="square" rtlCol="0">
            <a:spAutoFit/>
          </a:bodyPr>
          <a:lstStyle/>
          <a:p>
            <a:r>
              <a:rPr lang="en-GB" sz="500" b="1" dirty="0">
                <a:highlight>
                  <a:srgbClr val="CC99FF"/>
                </a:highlight>
              </a:rPr>
              <a:t>LaAO1</a:t>
            </a:r>
            <a:endParaRPr lang="en-GB" sz="500" b="1" i="1" dirty="0">
              <a:highlight>
                <a:srgbClr val="CC99FF"/>
              </a:highlight>
            </a:endParaRPr>
          </a:p>
        </p:txBody>
      </p:sp>
      <p:sp>
        <p:nvSpPr>
          <p:cNvPr id="272" name="TextBox 271">
            <a:extLst>
              <a:ext uri="{FF2B5EF4-FFF2-40B4-BE49-F238E27FC236}">
                <a16:creationId xmlns:a16="http://schemas.microsoft.com/office/drawing/2014/main" id="{B823EF56-9310-4064-9711-0E12F457BBDD}"/>
              </a:ext>
            </a:extLst>
          </p:cNvPr>
          <p:cNvSpPr txBox="1"/>
          <p:nvPr/>
        </p:nvSpPr>
        <p:spPr>
          <a:xfrm>
            <a:off x="3924784" y="2150010"/>
            <a:ext cx="372719" cy="169277"/>
          </a:xfrm>
          <a:prstGeom prst="rect">
            <a:avLst/>
          </a:prstGeom>
          <a:solidFill>
            <a:srgbClr val="CC99FF"/>
          </a:solidFill>
          <a:ln w="28575">
            <a:noFill/>
            <a:prstDash val="solid"/>
          </a:ln>
        </p:spPr>
        <p:txBody>
          <a:bodyPr wrap="square" rtlCol="0">
            <a:spAutoFit/>
          </a:bodyPr>
          <a:lstStyle/>
          <a:p>
            <a:r>
              <a:rPr lang="en-GB" sz="500" b="1" dirty="0">
                <a:highlight>
                  <a:srgbClr val="CC99FF"/>
                </a:highlight>
              </a:rPr>
              <a:t>LaAO1</a:t>
            </a:r>
            <a:endParaRPr lang="en-GB" sz="500" b="1" i="1" dirty="0">
              <a:highlight>
                <a:srgbClr val="CC99FF"/>
              </a:highlight>
            </a:endParaRPr>
          </a:p>
        </p:txBody>
      </p:sp>
      <p:sp>
        <p:nvSpPr>
          <p:cNvPr id="273" name="TextBox 272">
            <a:extLst>
              <a:ext uri="{FF2B5EF4-FFF2-40B4-BE49-F238E27FC236}">
                <a16:creationId xmlns:a16="http://schemas.microsoft.com/office/drawing/2014/main" id="{1A767FAA-6B19-47EB-911B-8DD135A0BC34}"/>
              </a:ext>
            </a:extLst>
          </p:cNvPr>
          <p:cNvSpPr txBox="1"/>
          <p:nvPr/>
        </p:nvSpPr>
        <p:spPr>
          <a:xfrm rot="20158189">
            <a:off x="6354050" y="4171751"/>
            <a:ext cx="375735" cy="169277"/>
          </a:xfrm>
          <a:prstGeom prst="rect">
            <a:avLst/>
          </a:prstGeom>
          <a:solidFill>
            <a:srgbClr val="CC99FF"/>
          </a:solidFill>
          <a:ln w="28575">
            <a:noFill/>
            <a:prstDash val="solid"/>
          </a:ln>
        </p:spPr>
        <p:txBody>
          <a:bodyPr wrap="square" rtlCol="0">
            <a:spAutoFit/>
          </a:bodyPr>
          <a:lstStyle/>
          <a:p>
            <a:r>
              <a:rPr lang="en-GB" sz="500" b="1" dirty="0">
                <a:highlight>
                  <a:srgbClr val="CC99FF"/>
                </a:highlight>
              </a:rPr>
              <a:t>LaAO2</a:t>
            </a:r>
            <a:endParaRPr lang="en-GB" sz="500" b="1" i="1" dirty="0">
              <a:highlight>
                <a:srgbClr val="CC99FF"/>
              </a:highlight>
            </a:endParaRPr>
          </a:p>
        </p:txBody>
      </p:sp>
      <p:sp>
        <p:nvSpPr>
          <p:cNvPr id="276" name="TextBox 275">
            <a:extLst>
              <a:ext uri="{FF2B5EF4-FFF2-40B4-BE49-F238E27FC236}">
                <a16:creationId xmlns:a16="http://schemas.microsoft.com/office/drawing/2014/main" id="{7A423722-AAAA-4867-BCD0-CD8AFA2F8B19}"/>
              </a:ext>
            </a:extLst>
          </p:cNvPr>
          <p:cNvSpPr txBox="1"/>
          <p:nvPr/>
        </p:nvSpPr>
        <p:spPr>
          <a:xfrm rot="20158189">
            <a:off x="56640" y="7413626"/>
            <a:ext cx="370908" cy="169277"/>
          </a:xfrm>
          <a:prstGeom prst="rect">
            <a:avLst/>
          </a:prstGeom>
          <a:solidFill>
            <a:srgbClr val="CC99FF"/>
          </a:solidFill>
          <a:ln w="28575">
            <a:noFill/>
            <a:prstDash val="solid"/>
          </a:ln>
        </p:spPr>
        <p:txBody>
          <a:bodyPr wrap="square" rtlCol="0">
            <a:spAutoFit/>
          </a:bodyPr>
          <a:lstStyle/>
          <a:p>
            <a:r>
              <a:rPr lang="en-GB" sz="500" b="1" dirty="0">
                <a:highlight>
                  <a:srgbClr val="CC99FF"/>
                </a:highlight>
              </a:rPr>
              <a:t>LaAO2</a:t>
            </a:r>
            <a:endParaRPr lang="en-GB" sz="500" b="1" i="1" dirty="0">
              <a:highlight>
                <a:srgbClr val="CC99FF"/>
              </a:highlight>
            </a:endParaRPr>
          </a:p>
        </p:txBody>
      </p:sp>
      <p:sp>
        <p:nvSpPr>
          <p:cNvPr id="277" name="TextBox 276">
            <a:extLst>
              <a:ext uri="{FF2B5EF4-FFF2-40B4-BE49-F238E27FC236}">
                <a16:creationId xmlns:a16="http://schemas.microsoft.com/office/drawing/2014/main" id="{F3A31E61-C750-43BE-9EA6-B6AEA819CA63}"/>
              </a:ext>
            </a:extLst>
          </p:cNvPr>
          <p:cNvSpPr txBox="1"/>
          <p:nvPr/>
        </p:nvSpPr>
        <p:spPr>
          <a:xfrm rot="20158189">
            <a:off x="80125" y="8754053"/>
            <a:ext cx="354871" cy="169277"/>
          </a:xfrm>
          <a:prstGeom prst="rect">
            <a:avLst/>
          </a:prstGeom>
          <a:solidFill>
            <a:srgbClr val="CC99FF"/>
          </a:solidFill>
          <a:ln w="28575">
            <a:noFill/>
            <a:prstDash val="solid"/>
          </a:ln>
        </p:spPr>
        <p:txBody>
          <a:bodyPr wrap="square" rtlCol="0">
            <a:spAutoFit/>
          </a:bodyPr>
          <a:lstStyle/>
          <a:p>
            <a:r>
              <a:rPr lang="en-GB" sz="500" b="1" dirty="0">
                <a:highlight>
                  <a:srgbClr val="CC99FF"/>
                </a:highlight>
              </a:rPr>
              <a:t>LaAO2</a:t>
            </a:r>
            <a:endParaRPr lang="en-GB" sz="500" b="1" i="1" dirty="0">
              <a:highlight>
                <a:srgbClr val="CC99FF"/>
              </a:highlight>
            </a:endParaRPr>
          </a:p>
        </p:txBody>
      </p:sp>
      <p:sp>
        <p:nvSpPr>
          <p:cNvPr id="278" name="TextBox 277">
            <a:extLst>
              <a:ext uri="{FF2B5EF4-FFF2-40B4-BE49-F238E27FC236}">
                <a16:creationId xmlns:a16="http://schemas.microsoft.com/office/drawing/2014/main" id="{3BCE59A1-1699-4717-BD35-89C22A5C57CB}"/>
              </a:ext>
            </a:extLst>
          </p:cNvPr>
          <p:cNvSpPr txBox="1"/>
          <p:nvPr/>
        </p:nvSpPr>
        <p:spPr>
          <a:xfrm>
            <a:off x="4954139" y="6221408"/>
            <a:ext cx="372581" cy="169277"/>
          </a:xfrm>
          <a:prstGeom prst="rect">
            <a:avLst/>
          </a:prstGeom>
          <a:solidFill>
            <a:srgbClr val="CC99FF"/>
          </a:solidFill>
          <a:ln w="28575">
            <a:noFill/>
            <a:prstDash val="solid"/>
          </a:ln>
        </p:spPr>
        <p:txBody>
          <a:bodyPr wrap="square" rtlCol="0">
            <a:spAutoFit/>
          </a:bodyPr>
          <a:lstStyle/>
          <a:p>
            <a:r>
              <a:rPr lang="en-GB" sz="500" b="1" dirty="0">
                <a:highlight>
                  <a:srgbClr val="CC99FF"/>
                </a:highlight>
              </a:rPr>
              <a:t>LaAO1</a:t>
            </a:r>
            <a:endParaRPr lang="en-GB" sz="500" b="1" i="1" dirty="0">
              <a:highlight>
                <a:srgbClr val="CC99FF"/>
              </a:highlight>
            </a:endParaRPr>
          </a:p>
        </p:txBody>
      </p:sp>
      <p:sp>
        <p:nvSpPr>
          <p:cNvPr id="279" name="TextBox 278">
            <a:extLst>
              <a:ext uri="{FF2B5EF4-FFF2-40B4-BE49-F238E27FC236}">
                <a16:creationId xmlns:a16="http://schemas.microsoft.com/office/drawing/2014/main" id="{3C323CDD-B6D1-424B-8F1B-9D45D419B3AC}"/>
              </a:ext>
            </a:extLst>
          </p:cNvPr>
          <p:cNvSpPr txBox="1"/>
          <p:nvPr/>
        </p:nvSpPr>
        <p:spPr>
          <a:xfrm>
            <a:off x="3924200" y="3228550"/>
            <a:ext cx="378338" cy="169277"/>
          </a:xfrm>
          <a:prstGeom prst="rect">
            <a:avLst/>
          </a:prstGeom>
          <a:solidFill>
            <a:srgbClr val="CC99FF"/>
          </a:solidFill>
          <a:ln w="28575">
            <a:noFill/>
            <a:prstDash val="solid"/>
          </a:ln>
        </p:spPr>
        <p:txBody>
          <a:bodyPr wrap="square" rtlCol="0">
            <a:spAutoFit/>
          </a:bodyPr>
          <a:lstStyle/>
          <a:p>
            <a:r>
              <a:rPr lang="en-GB" sz="500" b="1" dirty="0">
                <a:highlight>
                  <a:srgbClr val="CC99FF"/>
                </a:highlight>
              </a:rPr>
              <a:t>LaAO2</a:t>
            </a:r>
            <a:endParaRPr lang="en-GB" sz="500" b="1" i="1" dirty="0">
              <a:highlight>
                <a:srgbClr val="CC99FF"/>
              </a:highlight>
            </a:endParaRPr>
          </a:p>
        </p:txBody>
      </p:sp>
      <p:sp>
        <p:nvSpPr>
          <p:cNvPr id="280" name="TextBox 279">
            <a:extLst>
              <a:ext uri="{FF2B5EF4-FFF2-40B4-BE49-F238E27FC236}">
                <a16:creationId xmlns:a16="http://schemas.microsoft.com/office/drawing/2014/main" id="{E9DD6063-C933-40AC-8609-421D3084B7E0}"/>
              </a:ext>
            </a:extLst>
          </p:cNvPr>
          <p:cNvSpPr txBox="1"/>
          <p:nvPr/>
        </p:nvSpPr>
        <p:spPr>
          <a:xfrm>
            <a:off x="3556626" y="4714540"/>
            <a:ext cx="365678" cy="169277"/>
          </a:xfrm>
          <a:prstGeom prst="rect">
            <a:avLst/>
          </a:prstGeom>
          <a:solidFill>
            <a:srgbClr val="CC99FF"/>
          </a:solidFill>
          <a:ln w="28575">
            <a:noFill/>
            <a:prstDash val="solid"/>
          </a:ln>
        </p:spPr>
        <p:txBody>
          <a:bodyPr wrap="square" rtlCol="0">
            <a:spAutoFit/>
          </a:bodyPr>
          <a:lstStyle/>
          <a:p>
            <a:r>
              <a:rPr lang="en-GB" sz="500" b="1" dirty="0">
                <a:highlight>
                  <a:srgbClr val="CC99FF"/>
                </a:highlight>
              </a:rPr>
              <a:t>LaAO3</a:t>
            </a:r>
            <a:endParaRPr lang="en-GB" sz="500" b="1" i="1" dirty="0">
              <a:highlight>
                <a:srgbClr val="CC99FF"/>
              </a:highlight>
            </a:endParaRPr>
          </a:p>
        </p:txBody>
      </p:sp>
      <p:sp>
        <p:nvSpPr>
          <p:cNvPr id="281" name="TextBox 280">
            <a:extLst>
              <a:ext uri="{FF2B5EF4-FFF2-40B4-BE49-F238E27FC236}">
                <a16:creationId xmlns:a16="http://schemas.microsoft.com/office/drawing/2014/main" id="{73051559-7696-4FF5-9D64-057488A63825}"/>
              </a:ext>
            </a:extLst>
          </p:cNvPr>
          <p:cNvSpPr txBox="1"/>
          <p:nvPr/>
        </p:nvSpPr>
        <p:spPr>
          <a:xfrm>
            <a:off x="432735" y="6195775"/>
            <a:ext cx="377495" cy="169277"/>
          </a:xfrm>
          <a:prstGeom prst="rect">
            <a:avLst/>
          </a:prstGeom>
          <a:solidFill>
            <a:srgbClr val="CC99FF"/>
          </a:solidFill>
          <a:ln w="28575">
            <a:noFill/>
            <a:prstDash val="solid"/>
          </a:ln>
        </p:spPr>
        <p:txBody>
          <a:bodyPr wrap="square" rtlCol="0">
            <a:spAutoFit/>
          </a:bodyPr>
          <a:lstStyle/>
          <a:p>
            <a:r>
              <a:rPr lang="en-GB" sz="500" b="1" dirty="0">
                <a:highlight>
                  <a:srgbClr val="CC99FF"/>
                </a:highlight>
              </a:rPr>
              <a:t>LaAO3</a:t>
            </a:r>
            <a:endParaRPr lang="en-GB" sz="500" b="1" i="1" dirty="0">
              <a:highlight>
                <a:srgbClr val="CC99FF"/>
              </a:highlight>
            </a:endParaRPr>
          </a:p>
        </p:txBody>
      </p:sp>
      <p:sp>
        <p:nvSpPr>
          <p:cNvPr id="282" name="TextBox 281">
            <a:extLst>
              <a:ext uri="{FF2B5EF4-FFF2-40B4-BE49-F238E27FC236}">
                <a16:creationId xmlns:a16="http://schemas.microsoft.com/office/drawing/2014/main" id="{ED24A83E-65C7-45CC-B4D5-296A05996F27}"/>
              </a:ext>
            </a:extLst>
          </p:cNvPr>
          <p:cNvSpPr txBox="1"/>
          <p:nvPr/>
        </p:nvSpPr>
        <p:spPr>
          <a:xfrm>
            <a:off x="2107456" y="6237204"/>
            <a:ext cx="362139" cy="169277"/>
          </a:xfrm>
          <a:prstGeom prst="rect">
            <a:avLst/>
          </a:prstGeom>
          <a:solidFill>
            <a:srgbClr val="CC99FF"/>
          </a:solidFill>
          <a:ln w="28575">
            <a:noFill/>
            <a:prstDash val="solid"/>
          </a:ln>
        </p:spPr>
        <p:txBody>
          <a:bodyPr wrap="square" rtlCol="0">
            <a:spAutoFit/>
          </a:bodyPr>
          <a:lstStyle/>
          <a:p>
            <a:r>
              <a:rPr lang="en-GB" sz="500" b="1" dirty="0">
                <a:highlight>
                  <a:srgbClr val="CC99FF"/>
                </a:highlight>
              </a:rPr>
              <a:t>LaAO1</a:t>
            </a:r>
            <a:endParaRPr lang="en-GB" sz="500" b="1" i="1" dirty="0">
              <a:highlight>
                <a:srgbClr val="CC99FF"/>
              </a:highlight>
            </a:endParaRPr>
          </a:p>
        </p:txBody>
      </p:sp>
      <p:sp>
        <p:nvSpPr>
          <p:cNvPr id="257" name="TextBox 256">
            <a:extLst>
              <a:ext uri="{FF2B5EF4-FFF2-40B4-BE49-F238E27FC236}">
                <a16:creationId xmlns:a16="http://schemas.microsoft.com/office/drawing/2014/main" id="{1C79AF88-6E9A-43DC-8046-266E8D6D06E1}"/>
              </a:ext>
            </a:extLst>
          </p:cNvPr>
          <p:cNvSpPr txBox="1"/>
          <p:nvPr/>
        </p:nvSpPr>
        <p:spPr>
          <a:xfrm rot="20273909">
            <a:off x="6082327" y="5525071"/>
            <a:ext cx="387344" cy="169277"/>
          </a:xfrm>
          <a:prstGeom prst="rect">
            <a:avLst/>
          </a:prstGeom>
          <a:solidFill>
            <a:srgbClr val="CC99FF"/>
          </a:solidFill>
          <a:ln w="28575">
            <a:noFill/>
            <a:prstDash val="solid"/>
          </a:ln>
        </p:spPr>
        <p:txBody>
          <a:bodyPr wrap="square" rtlCol="0">
            <a:spAutoFit/>
          </a:bodyPr>
          <a:lstStyle/>
          <a:p>
            <a:r>
              <a:rPr lang="en-GB" sz="500" b="1" dirty="0">
                <a:highlight>
                  <a:srgbClr val="CC99FF"/>
                </a:highlight>
              </a:rPr>
              <a:t>LaAO3</a:t>
            </a:r>
            <a:endParaRPr lang="en-GB" sz="500" b="1" i="1" dirty="0">
              <a:highlight>
                <a:srgbClr val="CC99FF"/>
              </a:highlight>
            </a:endParaRPr>
          </a:p>
        </p:txBody>
      </p:sp>
      <p:sp>
        <p:nvSpPr>
          <p:cNvPr id="258" name="TextBox 257">
            <a:extLst>
              <a:ext uri="{FF2B5EF4-FFF2-40B4-BE49-F238E27FC236}">
                <a16:creationId xmlns:a16="http://schemas.microsoft.com/office/drawing/2014/main" id="{14C78242-70A3-4FCC-B574-5C0D20D85190}"/>
              </a:ext>
            </a:extLst>
          </p:cNvPr>
          <p:cNvSpPr txBox="1"/>
          <p:nvPr/>
        </p:nvSpPr>
        <p:spPr>
          <a:xfrm rot="20158189">
            <a:off x="6403192" y="3706172"/>
            <a:ext cx="375883" cy="169277"/>
          </a:xfrm>
          <a:prstGeom prst="rect">
            <a:avLst/>
          </a:prstGeom>
          <a:solidFill>
            <a:srgbClr val="CC99FF"/>
          </a:solidFill>
          <a:ln w="28575">
            <a:noFill/>
            <a:prstDash val="solid"/>
          </a:ln>
        </p:spPr>
        <p:txBody>
          <a:bodyPr wrap="square" rtlCol="0">
            <a:spAutoFit/>
          </a:bodyPr>
          <a:lstStyle/>
          <a:p>
            <a:r>
              <a:rPr lang="en-GB" sz="500" b="1" dirty="0">
                <a:highlight>
                  <a:srgbClr val="CC99FF"/>
                </a:highlight>
              </a:rPr>
              <a:t>LaAO3</a:t>
            </a:r>
            <a:endParaRPr lang="en-GB" sz="500" b="1" i="1" dirty="0">
              <a:highlight>
                <a:srgbClr val="CC99FF"/>
              </a:highlight>
            </a:endParaRPr>
          </a:p>
        </p:txBody>
      </p:sp>
      <p:sp>
        <p:nvSpPr>
          <p:cNvPr id="259" name="TextBox 258">
            <a:extLst>
              <a:ext uri="{FF2B5EF4-FFF2-40B4-BE49-F238E27FC236}">
                <a16:creationId xmlns:a16="http://schemas.microsoft.com/office/drawing/2014/main" id="{81E4F1C9-6B1F-4E57-9987-D827B614A8A6}"/>
              </a:ext>
            </a:extLst>
          </p:cNvPr>
          <p:cNvSpPr txBox="1"/>
          <p:nvPr/>
        </p:nvSpPr>
        <p:spPr>
          <a:xfrm>
            <a:off x="2575343" y="8079952"/>
            <a:ext cx="377495" cy="169277"/>
          </a:xfrm>
          <a:prstGeom prst="rect">
            <a:avLst/>
          </a:prstGeom>
          <a:solidFill>
            <a:srgbClr val="CC99FF"/>
          </a:solidFill>
          <a:ln w="28575">
            <a:noFill/>
            <a:prstDash val="solid"/>
          </a:ln>
        </p:spPr>
        <p:txBody>
          <a:bodyPr wrap="square" rtlCol="0">
            <a:spAutoFit/>
          </a:bodyPr>
          <a:lstStyle/>
          <a:p>
            <a:r>
              <a:rPr lang="en-GB" sz="500" b="1" dirty="0">
                <a:highlight>
                  <a:srgbClr val="CC99FF"/>
                </a:highlight>
              </a:rPr>
              <a:t>LaAO1</a:t>
            </a:r>
            <a:endParaRPr lang="en-GB" sz="500" b="1" i="1" dirty="0">
              <a:highlight>
                <a:srgbClr val="CC99FF"/>
              </a:highlight>
            </a:endParaRPr>
          </a:p>
        </p:txBody>
      </p:sp>
      <p:sp>
        <p:nvSpPr>
          <p:cNvPr id="260" name="TextBox 259">
            <a:extLst>
              <a:ext uri="{FF2B5EF4-FFF2-40B4-BE49-F238E27FC236}">
                <a16:creationId xmlns:a16="http://schemas.microsoft.com/office/drawing/2014/main" id="{3646F741-0968-477E-BF75-513FCEB5D3C5}"/>
              </a:ext>
            </a:extLst>
          </p:cNvPr>
          <p:cNvSpPr txBox="1"/>
          <p:nvPr/>
        </p:nvSpPr>
        <p:spPr>
          <a:xfrm>
            <a:off x="4998000" y="3635367"/>
            <a:ext cx="381155" cy="169277"/>
          </a:xfrm>
          <a:prstGeom prst="rect">
            <a:avLst/>
          </a:prstGeom>
          <a:solidFill>
            <a:srgbClr val="CC99FF"/>
          </a:solidFill>
          <a:ln w="28575">
            <a:noFill/>
            <a:prstDash val="solid"/>
          </a:ln>
        </p:spPr>
        <p:txBody>
          <a:bodyPr wrap="square" rtlCol="0">
            <a:spAutoFit/>
          </a:bodyPr>
          <a:lstStyle/>
          <a:p>
            <a:r>
              <a:rPr lang="en-GB" sz="500" b="1" dirty="0">
                <a:highlight>
                  <a:srgbClr val="CC99FF"/>
                </a:highlight>
              </a:rPr>
              <a:t>LaAO4</a:t>
            </a:r>
            <a:endParaRPr lang="en-GB" sz="500" b="1" i="1" dirty="0">
              <a:highlight>
                <a:srgbClr val="CC99FF"/>
              </a:highlight>
            </a:endParaRPr>
          </a:p>
        </p:txBody>
      </p:sp>
      <p:sp>
        <p:nvSpPr>
          <p:cNvPr id="261" name="TextBox 260">
            <a:extLst>
              <a:ext uri="{FF2B5EF4-FFF2-40B4-BE49-F238E27FC236}">
                <a16:creationId xmlns:a16="http://schemas.microsoft.com/office/drawing/2014/main" id="{276239FC-1FD0-4C09-A8BE-C2AADFA33752}"/>
              </a:ext>
            </a:extLst>
          </p:cNvPr>
          <p:cNvSpPr txBox="1"/>
          <p:nvPr/>
        </p:nvSpPr>
        <p:spPr>
          <a:xfrm>
            <a:off x="1068634" y="2037171"/>
            <a:ext cx="425168" cy="169277"/>
          </a:xfrm>
          <a:prstGeom prst="rect">
            <a:avLst/>
          </a:prstGeom>
          <a:solidFill>
            <a:srgbClr val="CC99FF"/>
          </a:solidFill>
          <a:ln w="28575">
            <a:noFill/>
            <a:prstDash val="solid"/>
          </a:ln>
        </p:spPr>
        <p:txBody>
          <a:bodyPr wrap="square" rtlCol="0">
            <a:spAutoFit/>
          </a:bodyPr>
          <a:lstStyle/>
          <a:p>
            <a:r>
              <a:rPr lang="en-GB" sz="500" b="1" dirty="0">
                <a:highlight>
                  <a:srgbClr val="CC99FF"/>
                </a:highlight>
              </a:rPr>
              <a:t>LaAO5/6</a:t>
            </a:r>
            <a:endParaRPr lang="en-GB" sz="500" b="1" i="1" dirty="0">
              <a:highlight>
                <a:srgbClr val="CC99FF"/>
              </a:highlight>
            </a:endParaRPr>
          </a:p>
        </p:txBody>
      </p:sp>
      <p:sp>
        <p:nvSpPr>
          <p:cNvPr id="262" name="TextBox 261">
            <a:extLst>
              <a:ext uri="{FF2B5EF4-FFF2-40B4-BE49-F238E27FC236}">
                <a16:creationId xmlns:a16="http://schemas.microsoft.com/office/drawing/2014/main" id="{F17D8798-1CD5-430A-B0A7-8D3235915D12}"/>
              </a:ext>
            </a:extLst>
          </p:cNvPr>
          <p:cNvSpPr txBox="1"/>
          <p:nvPr/>
        </p:nvSpPr>
        <p:spPr>
          <a:xfrm>
            <a:off x="3249868" y="6231807"/>
            <a:ext cx="362112" cy="169277"/>
          </a:xfrm>
          <a:prstGeom prst="rect">
            <a:avLst/>
          </a:prstGeom>
          <a:solidFill>
            <a:srgbClr val="CC99FF"/>
          </a:solidFill>
          <a:ln w="28575">
            <a:noFill/>
            <a:prstDash val="solid"/>
          </a:ln>
        </p:spPr>
        <p:txBody>
          <a:bodyPr wrap="square" rtlCol="0">
            <a:spAutoFit/>
          </a:bodyPr>
          <a:lstStyle/>
          <a:p>
            <a:r>
              <a:rPr lang="en-GB" sz="500" b="1" dirty="0">
                <a:highlight>
                  <a:srgbClr val="CC99FF"/>
                </a:highlight>
              </a:rPr>
              <a:t>LaAO4</a:t>
            </a:r>
            <a:endParaRPr lang="en-GB" sz="500" b="1" i="1" dirty="0">
              <a:highlight>
                <a:srgbClr val="CC99FF"/>
              </a:highlight>
            </a:endParaRPr>
          </a:p>
        </p:txBody>
      </p:sp>
      <p:sp>
        <p:nvSpPr>
          <p:cNvPr id="265" name="TextBox 264">
            <a:extLst>
              <a:ext uri="{FF2B5EF4-FFF2-40B4-BE49-F238E27FC236}">
                <a16:creationId xmlns:a16="http://schemas.microsoft.com/office/drawing/2014/main" id="{99A95B99-6E79-424F-9DFF-39E871C061FE}"/>
              </a:ext>
            </a:extLst>
          </p:cNvPr>
          <p:cNvSpPr txBox="1"/>
          <p:nvPr/>
        </p:nvSpPr>
        <p:spPr>
          <a:xfrm>
            <a:off x="4386282" y="6376548"/>
            <a:ext cx="416411" cy="169277"/>
          </a:xfrm>
          <a:prstGeom prst="rect">
            <a:avLst/>
          </a:prstGeom>
          <a:solidFill>
            <a:srgbClr val="CC99FF"/>
          </a:solidFill>
          <a:ln w="28575">
            <a:noFill/>
            <a:prstDash val="solid"/>
          </a:ln>
        </p:spPr>
        <p:txBody>
          <a:bodyPr wrap="square" rtlCol="0">
            <a:spAutoFit/>
          </a:bodyPr>
          <a:lstStyle/>
          <a:p>
            <a:r>
              <a:rPr lang="en-GB" sz="500" b="1" dirty="0">
                <a:highlight>
                  <a:srgbClr val="CC99FF"/>
                </a:highlight>
              </a:rPr>
              <a:t>LaAO5/6</a:t>
            </a:r>
            <a:endParaRPr lang="en-GB" sz="500" b="1" i="1" dirty="0">
              <a:highlight>
                <a:srgbClr val="CC99FF"/>
              </a:highlight>
            </a:endParaRPr>
          </a:p>
        </p:txBody>
      </p:sp>
      <p:sp>
        <p:nvSpPr>
          <p:cNvPr id="266" name="TextBox 265">
            <a:extLst>
              <a:ext uri="{FF2B5EF4-FFF2-40B4-BE49-F238E27FC236}">
                <a16:creationId xmlns:a16="http://schemas.microsoft.com/office/drawing/2014/main" id="{95807F76-3A51-473E-B3C6-F007A3127792}"/>
              </a:ext>
            </a:extLst>
          </p:cNvPr>
          <p:cNvSpPr txBox="1"/>
          <p:nvPr/>
        </p:nvSpPr>
        <p:spPr>
          <a:xfrm>
            <a:off x="1385222" y="5145049"/>
            <a:ext cx="440916" cy="169277"/>
          </a:xfrm>
          <a:prstGeom prst="rect">
            <a:avLst/>
          </a:prstGeom>
          <a:solidFill>
            <a:srgbClr val="CC99FF"/>
          </a:solidFill>
          <a:ln w="28575">
            <a:noFill/>
            <a:prstDash val="solid"/>
          </a:ln>
        </p:spPr>
        <p:txBody>
          <a:bodyPr wrap="square" rtlCol="0">
            <a:spAutoFit/>
          </a:bodyPr>
          <a:lstStyle/>
          <a:p>
            <a:r>
              <a:rPr lang="en-GB" sz="500" b="1" dirty="0">
                <a:highlight>
                  <a:srgbClr val="CC99FF"/>
                </a:highlight>
              </a:rPr>
              <a:t>LaAO5/6</a:t>
            </a:r>
            <a:endParaRPr lang="en-GB" sz="500" b="1" i="1" dirty="0">
              <a:highlight>
                <a:srgbClr val="CC99FF"/>
              </a:highlight>
            </a:endParaRPr>
          </a:p>
        </p:txBody>
      </p:sp>
      <p:sp>
        <p:nvSpPr>
          <p:cNvPr id="267" name="TextBox 266">
            <a:extLst>
              <a:ext uri="{FF2B5EF4-FFF2-40B4-BE49-F238E27FC236}">
                <a16:creationId xmlns:a16="http://schemas.microsoft.com/office/drawing/2014/main" id="{37E2FEA0-11E2-475C-981B-22E1E7FF246E}"/>
              </a:ext>
            </a:extLst>
          </p:cNvPr>
          <p:cNvSpPr txBox="1"/>
          <p:nvPr/>
        </p:nvSpPr>
        <p:spPr>
          <a:xfrm>
            <a:off x="3134582" y="7968889"/>
            <a:ext cx="444474" cy="169277"/>
          </a:xfrm>
          <a:prstGeom prst="rect">
            <a:avLst/>
          </a:prstGeom>
          <a:solidFill>
            <a:srgbClr val="CC99FF"/>
          </a:solidFill>
          <a:ln w="28575">
            <a:noFill/>
            <a:prstDash val="solid"/>
          </a:ln>
        </p:spPr>
        <p:txBody>
          <a:bodyPr wrap="square" rtlCol="0">
            <a:spAutoFit/>
          </a:bodyPr>
          <a:lstStyle/>
          <a:p>
            <a:r>
              <a:rPr lang="en-GB" sz="500" b="1" dirty="0">
                <a:highlight>
                  <a:srgbClr val="CC99FF"/>
                </a:highlight>
              </a:rPr>
              <a:t>LaAO5/6</a:t>
            </a:r>
            <a:endParaRPr lang="en-GB" sz="500" b="1" i="1" dirty="0">
              <a:highlight>
                <a:srgbClr val="CC99FF"/>
              </a:highlight>
            </a:endParaRPr>
          </a:p>
        </p:txBody>
      </p:sp>
      <p:sp>
        <p:nvSpPr>
          <p:cNvPr id="268" name="TextBox 267">
            <a:extLst>
              <a:ext uri="{FF2B5EF4-FFF2-40B4-BE49-F238E27FC236}">
                <a16:creationId xmlns:a16="http://schemas.microsoft.com/office/drawing/2014/main" id="{21D31D32-790E-4F97-A36B-32971190BB43}"/>
              </a:ext>
            </a:extLst>
          </p:cNvPr>
          <p:cNvSpPr txBox="1"/>
          <p:nvPr/>
        </p:nvSpPr>
        <p:spPr>
          <a:xfrm>
            <a:off x="5189088" y="3492044"/>
            <a:ext cx="428432" cy="169277"/>
          </a:xfrm>
          <a:prstGeom prst="rect">
            <a:avLst/>
          </a:prstGeom>
          <a:solidFill>
            <a:srgbClr val="CC99FF"/>
          </a:solidFill>
          <a:ln w="28575">
            <a:noFill/>
            <a:prstDash val="solid"/>
          </a:ln>
        </p:spPr>
        <p:txBody>
          <a:bodyPr wrap="square" rtlCol="0">
            <a:spAutoFit/>
          </a:bodyPr>
          <a:lstStyle/>
          <a:p>
            <a:r>
              <a:rPr lang="en-GB" sz="500" b="1" dirty="0">
                <a:highlight>
                  <a:srgbClr val="CC99FF"/>
                </a:highlight>
              </a:rPr>
              <a:t>LaAO5/6</a:t>
            </a:r>
            <a:endParaRPr lang="en-GB" sz="500" b="1" i="1" dirty="0">
              <a:highlight>
                <a:srgbClr val="CC99FF"/>
              </a:highlight>
            </a:endParaRPr>
          </a:p>
        </p:txBody>
      </p:sp>
      <p:sp>
        <p:nvSpPr>
          <p:cNvPr id="286" name="TextBox 285">
            <a:extLst>
              <a:ext uri="{FF2B5EF4-FFF2-40B4-BE49-F238E27FC236}">
                <a16:creationId xmlns:a16="http://schemas.microsoft.com/office/drawing/2014/main" id="{E818F4CE-BDAF-435A-A4B9-83A18F8D566B}"/>
              </a:ext>
            </a:extLst>
          </p:cNvPr>
          <p:cNvSpPr txBox="1"/>
          <p:nvPr/>
        </p:nvSpPr>
        <p:spPr>
          <a:xfrm>
            <a:off x="4391123" y="6609658"/>
            <a:ext cx="407220" cy="169277"/>
          </a:xfrm>
          <a:prstGeom prst="rect">
            <a:avLst/>
          </a:prstGeom>
          <a:solidFill>
            <a:srgbClr val="9999FF"/>
          </a:solidFill>
          <a:ln w="28575">
            <a:noFill/>
            <a:prstDash val="solid"/>
          </a:ln>
        </p:spPr>
        <p:txBody>
          <a:bodyPr wrap="square" rtlCol="0">
            <a:spAutoFit/>
          </a:bodyPr>
          <a:lstStyle/>
          <a:p>
            <a:r>
              <a:rPr lang="en-GB" sz="500" b="1" dirty="0">
                <a:highlight>
                  <a:srgbClr val="3399FF"/>
                </a:highlight>
              </a:rPr>
              <a:t>LiAO1</a:t>
            </a:r>
            <a:endParaRPr lang="en-GB" sz="500" b="1" i="1" dirty="0">
              <a:highlight>
                <a:srgbClr val="3399FF"/>
              </a:highlight>
            </a:endParaRPr>
          </a:p>
        </p:txBody>
      </p:sp>
      <p:sp>
        <p:nvSpPr>
          <p:cNvPr id="287" name="TextBox 286">
            <a:extLst>
              <a:ext uri="{FF2B5EF4-FFF2-40B4-BE49-F238E27FC236}">
                <a16:creationId xmlns:a16="http://schemas.microsoft.com/office/drawing/2014/main" id="{7E5C03EF-2E40-4E64-B238-EDCAB1CAF35A}"/>
              </a:ext>
            </a:extLst>
          </p:cNvPr>
          <p:cNvSpPr txBox="1"/>
          <p:nvPr/>
        </p:nvSpPr>
        <p:spPr>
          <a:xfrm>
            <a:off x="5544236" y="5147518"/>
            <a:ext cx="342047" cy="169277"/>
          </a:xfrm>
          <a:prstGeom prst="rect">
            <a:avLst/>
          </a:prstGeom>
          <a:solidFill>
            <a:srgbClr val="9999FF"/>
          </a:solidFill>
          <a:ln w="28575">
            <a:noFill/>
            <a:prstDash val="solid"/>
          </a:ln>
        </p:spPr>
        <p:txBody>
          <a:bodyPr wrap="square" rtlCol="0">
            <a:spAutoFit/>
          </a:bodyPr>
          <a:lstStyle/>
          <a:p>
            <a:r>
              <a:rPr lang="en-GB" sz="500" b="1" dirty="0">
                <a:highlight>
                  <a:srgbClr val="3399FF"/>
                </a:highlight>
              </a:rPr>
              <a:t>LiAO1</a:t>
            </a:r>
            <a:endParaRPr lang="en-GB" sz="500" b="1" i="1" dirty="0">
              <a:highlight>
                <a:srgbClr val="3399FF"/>
              </a:highlight>
            </a:endParaRPr>
          </a:p>
        </p:txBody>
      </p:sp>
      <p:sp>
        <p:nvSpPr>
          <p:cNvPr id="288" name="TextBox 287">
            <a:extLst>
              <a:ext uri="{FF2B5EF4-FFF2-40B4-BE49-F238E27FC236}">
                <a16:creationId xmlns:a16="http://schemas.microsoft.com/office/drawing/2014/main" id="{DBBA6EB8-90E7-4A75-AD41-3C8C56839324}"/>
              </a:ext>
            </a:extLst>
          </p:cNvPr>
          <p:cNvSpPr txBox="1"/>
          <p:nvPr/>
        </p:nvSpPr>
        <p:spPr>
          <a:xfrm>
            <a:off x="1596537" y="3628564"/>
            <a:ext cx="348131" cy="169277"/>
          </a:xfrm>
          <a:prstGeom prst="rect">
            <a:avLst/>
          </a:prstGeom>
          <a:solidFill>
            <a:srgbClr val="9999FF"/>
          </a:solidFill>
          <a:ln w="28575">
            <a:solidFill>
              <a:srgbClr val="9999FF"/>
            </a:solidFill>
            <a:prstDash val="solid"/>
          </a:ln>
        </p:spPr>
        <p:txBody>
          <a:bodyPr wrap="square" rtlCol="0">
            <a:spAutoFit/>
          </a:bodyPr>
          <a:lstStyle/>
          <a:p>
            <a:r>
              <a:rPr lang="en-GB" sz="500" b="1" dirty="0">
                <a:highlight>
                  <a:srgbClr val="3399FF"/>
                </a:highlight>
              </a:rPr>
              <a:t>LiAO1</a:t>
            </a:r>
            <a:endParaRPr lang="en-GB" sz="500" b="1" i="1" dirty="0">
              <a:highlight>
                <a:srgbClr val="3399FF"/>
              </a:highlight>
            </a:endParaRPr>
          </a:p>
        </p:txBody>
      </p:sp>
      <p:sp>
        <p:nvSpPr>
          <p:cNvPr id="289" name="TextBox 288">
            <a:extLst>
              <a:ext uri="{FF2B5EF4-FFF2-40B4-BE49-F238E27FC236}">
                <a16:creationId xmlns:a16="http://schemas.microsoft.com/office/drawing/2014/main" id="{407411C7-68A6-4E6C-A1BB-1C5A96DB66FF}"/>
              </a:ext>
            </a:extLst>
          </p:cNvPr>
          <p:cNvSpPr txBox="1"/>
          <p:nvPr/>
        </p:nvSpPr>
        <p:spPr>
          <a:xfrm rot="1610015">
            <a:off x="6261286" y="2200778"/>
            <a:ext cx="350117" cy="169277"/>
          </a:xfrm>
          <a:prstGeom prst="rect">
            <a:avLst/>
          </a:prstGeom>
          <a:solidFill>
            <a:srgbClr val="9999FF"/>
          </a:solidFill>
          <a:ln w="28575">
            <a:noFill/>
            <a:prstDash val="solid"/>
          </a:ln>
        </p:spPr>
        <p:txBody>
          <a:bodyPr wrap="square" rtlCol="0">
            <a:spAutoFit/>
          </a:bodyPr>
          <a:lstStyle/>
          <a:p>
            <a:r>
              <a:rPr lang="en-GB" sz="500" b="1" dirty="0">
                <a:highlight>
                  <a:srgbClr val="3399FF"/>
                </a:highlight>
              </a:rPr>
              <a:t>LiAO1</a:t>
            </a:r>
            <a:endParaRPr lang="en-GB" sz="500" b="1" i="1" dirty="0">
              <a:highlight>
                <a:srgbClr val="3399FF"/>
              </a:highlight>
            </a:endParaRPr>
          </a:p>
        </p:txBody>
      </p:sp>
      <p:sp>
        <p:nvSpPr>
          <p:cNvPr id="290" name="TextBox 289">
            <a:extLst>
              <a:ext uri="{FF2B5EF4-FFF2-40B4-BE49-F238E27FC236}">
                <a16:creationId xmlns:a16="http://schemas.microsoft.com/office/drawing/2014/main" id="{E83E93F2-0979-4C73-864E-1427DE2AA574}"/>
              </a:ext>
            </a:extLst>
          </p:cNvPr>
          <p:cNvSpPr txBox="1"/>
          <p:nvPr/>
        </p:nvSpPr>
        <p:spPr>
          <a:xfrm>
            <a:off x="4632815" y="3222918"/>
            <a:ext cx="346061" cy="169277"/>
          </a:xfrm>
          <a:prstGeom prst="rect">
            <a:avLst/>
          </a:prstGeom>
          <a:solidFill>
            <a:srgbClr val="9999FF"/>
          </a:solidFill>
          <a:ln w="28575">
            <a:noFill/>
            <a:prstDash val="solid"/>
          </a:ln>
        </p:spPr>
        <p:txBody>
          <a:bodyPr wrap="square" rtlCol="0">
            <a:spAutoFit/>
          </a:bodyPr>
          <a:lstStyle/>
          <a:p>
            <a:r>
              <a:rPr lang="en-GB" sz="500" b="1" dirty="0">
                <a:highlight>
                  <a:srgbClr val="3399FF"/>
                </a:highlight>
              </a:rPr>
              <a:t>LiAO1</a:t>
            </a:r>
            <a:endParaRPr lang="en-GB" sz="500" b="1" i="1" dirty="0">
              <a:highlight>
                <a:srgbClr val="3399FF"/>
              </a:highlight>
            </a:endParaRPr>
          </a:p>
        </p:txBody>
      </p:sp>
      <p:sp>
        <p:nvSpPr>
          <p:cNvPr id="291" name="TextBox 290">
            <a:extLst>
              <a:ext uri="{FF2B5EF4-FFF2-40B4-BE49-F238E27FC236}">
                <a16:creationId xmlns:a16="http://schemas.microsoft.com/office/drawing/2014/main" id="{2C37765A-9220-408A-9787-6709BA9ED761}"/>
              </a:ext>
            </a:extLst>
          </p:cNvPr>
          <p:cNvSpPr txBox="1"/>
          <p:nvPr/>
        </p:nvSpPr>
        <p:spPr>
          <a:xfrm>
            <a:off x="3056049" y="9192172"/>
            <a:ext cx="336193" cy="153888"/>
          </a:xfrm>
          <a:prstGeom prst="rect">
            <a:avLst/>
          </a:prstGeom>
          <a:solidFill>
            <a:srgbClr val="9999FF"/>
          </a:solidFill>
          <a:ln w="28575">
            <a:noFill/>
            <a:prstDash val="solid"/>
          </a:ln>
        </p:spPr>
        <p:txBody>
          <a:bodyPr wrap="square" rtlCol="0">
            <a:spAutoFit/>
          </a:bodyPr>
          <a:lstStyle/>
          <a:p>
            <a:r>
              <a:rPr lang="en-GB" sz="400" b="1" dirty="0">
                <a:highlight>
                  <a:srgbClr val="3399FF"/>
                </a:highlight>
              </a:rPr>
              <a:t>LiAO2</a:t>
            </a:r>
            <a:endParaRPr lang="en-GB" sz="400" b="1" i="1" dirty="0">
              <a:highlight>
                <a:srgbClr val="3399FF"/>
              </a:highlight>
            </a:endParaRPr>
          </a:p>
        </p:txBody>
      </p:sp>
      <p:sp>
        <p:nvSpPr>
          <p:cNvPr id="292" name="TextBox 291">
            <a:extLst>
              <a:ext uri="{FF2B5EF4-FFF2-40B4-BE49-F238E27FC236}">
                <a16:creationId xmlns:a16="http://schemas.microsoft.com/office/drawing/2014/main" id="{B9389AF2-6E31-4154-9DFB-B214E7A58438}"/>
              </a:ext>
            </a:extLst>
          </p:cNvPr>
          <p:cNvSpPr txBox="1"/>
          <p:nvPr/>
        </p:nvSpPr>
        <p:spPr>
          <a:xfrm>
            <a:off x="1289684" y="7706727"/>
            <a:ext cx="407220" cy="169277"/>
          </a:xfrm>
          <a:prstGeom prst="rect">
            <a:avLst/>
          </a:prstGeom>
          <a:solidFill>
            <a:srgbClr val="9999FF"/>
          </a:solidFill>
          <a:ln w="28575">
            <a:noFill/>
            <a:prstDash val="solid"/>
          </a:ln>
        </p:spPr>
        <p:txBody>
          <a:bodyPr wrap="square" rtlCol="0">
            <a:spAutoFit/>
          </a:bodyPr>
          <a:lstStyle/>
          <a:p>
            <a:r>
              <a:rPr lang="en-GB" sz="500" b="1" dirty="0">
                <a:highlight>
                  <a:srgbClr val="3399FF"/>
                </a:highlight>
              </a:rPr>
              <a:t>LiAO2</a:t>
            </a:r>
            <a:endParaRPr lang="en-GB" sz="500" b="1" i="1" dirty="0">
              <a:highlight>
                <a:srgbClr val="3399FF"/>
              </a:highlight>
            </a:endParaRPr>
          </a:p>
        </p:txBody>
      </p:sp>
      <p:sp>
        <p:nvSpPr>
          <p:cNvPr id="293" name="TextBox 292">
            <a:extLst>
              <a:ext uri="{FF2B5EF4-FFF2-40B4-BE49-F238E27FC236}">
                <a16:creationId xmlns:a16="http://schemas.microsoft.com/office/drawing/2014/main" id="{09AC6FC0-BC5A-4204-9042-7ADB2A2B0168}"/>
              </a:ext>
            </a:extLst>
          </p:cNvPr>
          <p:cNvSpPr txBox="1"/>
          <p:nvPr/>
        </p:nvSpPr>
        <p:spPr>
          <a:xfrm>
            <a:off x="2130988" y="8068469"/>
            <a:ext cx="407220" cy="169277"/>
          </a:xfrm>
          <a:prstGeom prst="rect">
            <a:avLst/>
          </a:prstGeom>
          <a:solidFill>
            <a:srgbClr val="9999FF"/>
          </a:solidFill>
          <a:ln w="28575">
            <a:noFill/>
            <a:prstDash val="solid"/>
          </a:ln>
        </p:spPr>
        <p:txBody>
          <a:bodyPr wrap="square" rtlCol="0">
            <a:spAutoFit/>
          </a:bodyPr>
          <a:lstStyle/>
          <a:p>
            <a:r>
              <a:rPr lang="en-GB" sz="500" b="1" dirty="0">
                <a:highlight>
                  <a:srgbClr val="3399FF"/>
                </a:highlight>
              </a:rPr>
              <a:t>LiAO2</a:t>
            </a:r>
            <a:endParaRPr lang="en-GB" sz="500" b="1" i="1" dirty="0">
              <a:highlight>
                <a:srgbClr val="3399FF"/>
              </a:highlight>
            </a:endParaRPr>
          </a:p>
        </p:txBody>
      </p:sp>
      <p:sp>
        <p:nvSpPr>
          <p:cNvPr id="294" name="TextBox 293">
            <a:extLst>
              <a:ext uri="{FF2B5EF4-FFF2-40B4-BE49-F238E27FC236}">
                <a16:creationId xmlns:a16="http://schemas.microsoft.com/office/drawing/2014/main" id="{64351F6C-37B3-4820-9EB7-5C39B40EBE7C}"/>
              </a:ext>
            </a:extLst>
          </p:cNvPr>
          <p:cNvSpPr txBox="1"/>
          <p:nvPr/>
        </p:nvSpPr>
        <p:spPr>
          <a:xfrm>
            <a:off x="3337579" y="7485510"/>
            <a:ext cx="349622" cy="169277"/>
          </a:xfrm>
          <a:prstGeom prst="rect">
            <a:avLst/>
          </a:prstGeom>
          <a:solidFill>
            <a:srgbClr val="9999FF"/>
          </a:solidFill>
          <a:ln w="28575">
            <a:solidFill>
              <a:srgbClr val="9999FF"/>
            </a:solidFill>
            <a:prstDash val="solid"/>
          </a:ln>
        </p:spPr>
        <p:txBody>
          <a:bodyPr wrap="square" rtlCol="0">
            <a:spAutoFit/>
          </a:bodyPr>
          <a:lstStyle/>
          <a:p>
            <a:r>
              <a:rPr lang="en-GB" sz="500" b="1" dirty="0">
                <a:highlight>
                  <a:srgbClr val="3399FF"/>
                </a:highlight>
              </a:rPr>
              <a:t>LiAO2</a:t>
            </a:r>
            <a:endParaRPr lang="en-GB" sz="500" b="1" i="1" dirty="0">
              <a:highlight>
                <a:srgbClr val="3399FF"/>
              </a:highlight>
            </a:endParaRPr>
          </a:p>
        </p:txBody>
      </p:sp>
      <p:sp>
        <p:nvSpPr>
          <p:cNvPr id="295" name="TextBox 294">
            <a:extLst>
              <a:ext uri="{FF2B5EF4-FFF2-40B4-BE49-F238E27FC236}">
                <a16:creationId xmlns:a16="http://schemas.microsoft.com/office/drawing/2014/main" id="{9FA2BC87-F73A-4A44-A6A5-868190BF40A7}"/>
              </a:ext>
            </a:extLst>
          </p:cNvPr>
          <p:cNvSpPr txBox="1"/>
          <p:nvPr/>
        </p:nvSpPr>
        <p:spPr>
          <a:xfrm rot="19002942">
            <a:off x="6097850" y="7561604"/>
            <a:ext cx="357908" cy="169277"/>
          </a:xfrm>
          <a:prstGeom prst="rect">
            <a:avLst/>
          </a:prstGeom>
          <a:solidFill>
            <a:srgbClr val="9999FF"/>
          </a:solidFill>
          <a:ln w="28575">
            <a:noFill/>
            <a:prstDash val="solid"/>
          </a:ln>
        </p:spPr>
        <p:txBody>
          <a:bodyPr wrap="square" rtlCol="0">
            <a:spAutoFit/>
          </a:bodyPr>
          <a:lstStyle/>
          <a:p>
            <a:r>
              <a:rPr lang="en-GB" sz="500" b="1" dirty="0">
                <a:highlight>
                  <a:srgbClr val="3399FF"/>
                </a:highlight>
              </a:rPr>
              <a:t>LiAO2</a:t>
            </a:r>
            <a:endParaRPr lang="en-GB" sz="500" b="1" i="1" dirty="0">
              <a:highlight>
                <a:srgbClr val="3399FF"/>
              </a:highlight>
            </a:endParaRPr>
          </a:p>
        </p:txBody>
      </p:sp>
      <p:sp>
        <p:nvSpPr>
          <p:cNvPr id="298" name="TextBox 297">
            <a:extLst>
              <a:ext uri="{FF2B5EF4-FFF2-40B4-BE49-F238E27FC236}">
                <a16:creationId xmlns:a16="http://schemas.microsoft.com/office/drawing/2014/main" id="{3E7B1D90-4C5F-4C7E-AAF1-CC987E1F03F6}"/>
              </a:ext>
            </a:extLst>
          </p:cNvPr>
          <p:cNvSpPr txBox="1"/>
          <p:nvPr/>
        </p:nvSpPr>
        <p:spPr>
          <a:xfrm>
            <a:off x="4603590" y="5137632"/>
            <a:ext cx="350549" cy="169277"/>
          </a:xfrm>
          <a:prstGeom prst="rect">
            <a:avLst/>
          </a:prstGeom>
          <a:solidFill>
            <a:srgbClr val="9999FF"/>
          </a:solidFill>
          <a:ln w="28575">
            <a:noFill/>
            <a:prstDash val="solid"/>
          </a:ln>
        </p:spPr>
        <p:txBody>
          <a:bodyPr wrap="square" rtlCol="0">
            <a:spAutoFit/>
          </a:bodyPr>
          <a:lstStyle/>
          <a:p>
            <a:r>
              <a:rPr lang="en-GB" sz="500" b="1" dirty="0">
                <a:highlight>
                  <a:srgbClr val="3399FF"/>
                </a:highlight>
              </a:rPr>
              <a:t>LiAO2</a:t>
            </a:r>
            <a:endParaRPr lang="en-GB" sz="500" b="1" i="1" dirty="0">
              <a:highlight>
                <a:srgbClr val="3399FF"/>
              </a:highlight>
            </a:endParaRPr>
          </a:p>
        </p:txBody>
      </p:sp>
      <p:sp>
        <p:nvSpPr>
          <p:cNvPr id="300" name="TextBox 299">
            <a:extLst>
              <a:ext uri="{FF2B5EF4-FFF2-40B4-BE49-F238E27FC236}">
                <a16:creationId xmlns:a16="http://schemas.microsoft.com/office/drawing/2014/main" id="{0C53E817-2997-4A5D-8F71-008096E81604}"/>
              </a:ext>
            </a:extLst>
          </p:cNvPr>
          <p:cNvSpPr txBox="1"/>
          <p:nvPr/>
        </p:nvSpPr>
        <p:spPr>
          <a:xfrm>
            <a:off x="1604157" y="6241708"/>
            <a:ext cx="359054" cy="169277"/>
          </a:xfrm>
          <a:prstGeom prst="rect">
            <a:avLst/>
          </a:prstGeom>
          <a:solidFill>
            <a:srgbClr val="9999FF"/>
          </a:solidFill>
          <a:ln w="28575">
            <a:noFill/>
            <a:prstDash val="solid"/>
          </a:ln>
        </p:spPr>
        <p:txBody>
          <a:bodyPr wrap="square" rtlCol="0">
            <a:spAutoFit/>
          </a:bodyPr>
          <a:lstStyle/>
          <a:p>
            <a:r>
              <a:rPr lang="en-GB" sz="500" b="1" dirty="0">
                <a:highlight>
                  <a:srgbClr val="3399FF"/>
                </a:highlight>
              </a:rPr>
              <a:t>LiAO2</a:t>
            </a:r>
            <a:endParaRPr lang="en-GB" sz="500" b="1" i="1" dirty="0">
              <a:highlight>
                <a:srgbClr val="3399FF"/>
              </a:highlight>
            </a:endParaRPr>
          </a:p>
        </p:txBody>
      </p:sp>
      <p:sp>
        <p:nvSpPr>
          <p:cNvPr id="301" name="TextBox 300">
            <a:extLst>
              <a:ext uri="{FF2B5EF4-FFF2-40B4-BE49-F238E27FC236}">
                <a16:creationId xmlns:a16="http://schemas.microsoft.com/office/drawing/2014/main" id="{DBADC76B-4D87-43BA-A378-5F5412A26C57}"/>
              </a:ext>
            </a:extLst>
          </p:cNvPr>
          <p:cNvSpPr txBox="1"/>
          <p:nvPr/>
        </p:nvSpPr>
        <p:spPr>
          <a:xfrm>
            <a:off x="1220938" y="4722249"/>
            <a:ext cx="348623" cy="169277"/>
          </a:xfrm>
          <a:prstGeom prst="rect">
            <a:avLst/>
          </a:prstGeom>
          <a:solidFill>
            <a:srgbClr val="9999FF"/>
          </a:solidFill>
          <a:ln w="28575">
            <a:noFill/>
            <a:prstDash val="solid"/>
          </a:ln>
        </p:spPr>
        <p:txBody>
          <a:bodyPr wrap="square" rtlCol="0">
            <a:spAutoFit/>
          </a:bodyPr>
          <a:lstStyle/>
          <a:p>
            <a:r>
              <a:rPr lang="en-GB" sz="500" b="1" dirty="0">
                <a:highlight>
                  <a:srgbClr val="3399FF"/>
                </a:highlight>
              </a:rPr>
              <a:t>LiAO2</a:t>
            </a:r>
            <a:endParaRPr lang="en-GB" sz="500" b="1" i="1" dirty="0">
              <a:highlight>
                <a:srgbClr val="3399FF"/>
              </a:highlight>
            </a:endParaRPr>
          </a:p>
        </p:txBody>
      </p:sp>
      <p:sp>
        <p:nvSpPr>
          <p:cNvPr id="302" name="TextBox 301">
            <a:extLst>
              <a:ext uri="{FF2B5EF4-FFF2-40B4-BE49-F238E27FC236}">
                <a16:creationId xmlns:a16="http://schemas.microsoft.com/office/drawing/2014/main" id="{31B959D6-E8D2-44D2-B52E-B198EBA2FB93}"/>
              </a:ext>
            </a:extLst>
          </p:cNvPr>
          <p:cNvSpPr txBox="1"/>
          <p:nvPr/>
        </p:nvSpPr>
        <p:spPr>
          <a:xfrm>
            <a:off x="5621434" y="2152153"/>
            <a:ext cx="351202" cy="169277"/>
          </a:xfrm>
          <a:prstGeom prst="rect">
            <a:avLst/>
          </a:prstGeom>
          <a:solidFill>
            <a:srgbClr val="9999FF"/>
          </a:solidFill>
          <a:ln w="28575">
            <a:noFill/>
            <a:prstDash val="solid"/>
          </a:ln>
        </p:spPr>
        <p:txBody>
          <a:bodyPr wrap="square" rtlCol="0">
            <a:spAutoFit/>
          </a:bodyPr>
          <a:lstStyle/>
          <a:p>
            <a:r>
              <a:rPr lang="en-GB" sz="500" b="1" dirty="0">
                <a:highlight>
                  <a:srgbClr val="3399FF"/>
                </a:highlight>
              </a:rPr>
              <a:t>LiAO2</a:t>
            </a:r>
            <a:endParaRPr lang="en-GB" sz="500" b="1" i="1" dirty="0">
              <a:highlight>
                <a:srgbClr val="3399FF"/>
              </a:highlight>
            </a:endParaRPr>
          </a:p>
        </p:txBody>
      </p:sp>
      <p:sp>
        <p:nvSpPr>
          <p:cNvPr id="306" name="TextBox 305">
            <a:extLst>
              <a:ext uri="{FF2B5EF4-FFF2-40B4-BE49-F238E27FC236}">
                <a16:creationId xmlns:a16="http://schemas.microsoft.com/office/drawing/2014/main" id="{76A452C8-FC27-4760-9ACB-D30D0E9FD23D}"/>
              </a:ext>
            </a:extLst>
          </p:cNvPr>
          <p:cNvSpPr txBox="1"/>
          <p:nvPr/>
        </p:nvSpPr>
        <p:spPr>
          <a:xfrm rot="20158189">
            <a:off x="43294" y="7913568"/>
            <a:ext cx="357029" cy="169277"/>
          </a:xfrm>
          <a:prstGeom prst="rect">
            <a:avLst/>
          </a:prstGeom>
          <a:solidFill>
            <a:srgbClr val="9999FF"/>
          </a:solidFill>
          <a:ln w="28575">
            <a:noFill/>
            <a:prstDash val="solid"/>
          </a:ln>
        </p:spPr>
        <p:txBody>
          <a:bodyPr wrap="square" rtlCol="0">
            <a:spAutoFit/>
          </a:bodyPr>
          <a:lstStyle/>
          <a:p>
            <a:r>
              <a:rPr lang="en-GB" sz="500" b="1" dirty="0">
                <a:highlight>
                  <a:srgbClr val="3399FF"/>
                </a:highlight>
              </a:rPr>
              <a:t>LiAO3</a:t>
            </a:r>
            <a:endParaRPr lang="en-GB" sz="500" b="1" i="1" dirty="0">
              <a:highlight>
                <a:srgbClr val="3399FF"/>
              </a:highlight>
            </a:endParaRPr>
          </a:p>
        </p:txBody>
      </p:sp>
      <p:sp>
        <p:nvSpPr>
          <p:cNvPr id="308" name="TextBox 307">
            <a:extLst>
              <a:ext uri="{FF2B5EF4-FFF2-40B4-BE49-F238E27FC236}">
                <a16:creationId xmlns:a16="http://schemas.microsoft.com/office/drawing/2014/main" id="{89B5E64A-81E1-4E1A-A197-10F7080DA279}"/>
              </a:ext>
            </a:extLst>
          </p:cNvPr>
          <p:cNvSpPr txBox="1"/>
          <p:nvPr/>
        </p:nvSpPr>
        <p:spPr>
          <a:xfrm>
            <a:off x="2706128" y="6591613"/>
            <a:ext cx="380152" cy="169277"/>
          </a:xfrm>
          <a:prstGeom prst="rect">
            <a:avLst/>
          </a:prstGeom>
          <a:solidFill>
            <a:srgbClr val="9999FF"/>
          </a:solidFill>
          <a:ln w="28575">
            <a:noFill/>
            <a:prstDash val="solid"/>
          </a:ln>
        </p:spPr>
        <p:txBody>
          <a:bodyPr wrap="square" rtlCol="0">
            <a:spAutoFit/>
          </a:bodyPr>
          <a:lstStyle/>
          <a:p>
            <a:r>
              <a:rPr lang="en-GB" sz="500" b="1" dirty="0">
                <a:highlight>
                  <a:srgbClr val="3399FF"/>
                </a:highlight>
              </a:rPr>
              <a:t>LiAO3</a:t>
            </a:r>
            <a:endParaRPr lang="en-GB" sz="500" b="1" i="1" dirty="0">
              <a:highlight>
                <a:srgbClr val="3399FF"/>
              </a:highlight>
            </a:endParaRPr>
          </a:p>
        </p:txBody>
      </p:sp>
      <p:sp>
        <p:nvSpPr>
          <p:cNvPr id="314" name="TextBox 313">
            <a:extLst>
              <a:ext uri="{FF2B5EF4-FFF2-40B4-BE49-F238E27FC236}">
                <a16:creationId xmlns:a16="http://schemas.microsoft.com/office/drawing/2014/main" id="{47F9F360-AC61-497E-BD51-3E00811F1D48}"/>
              </a:ext>
            </a:extLst>
          </p:cNvPr>
          <p:cNvSpPr txBox="1"/>
          <p:nvPr/>
        </p:nvSpPr>
        <p:spPr>
          <a:xfrm>
            <a:off x="4176684" y="5121970"/>
            <a:ext cx="339238" cy="169277"/>
          </a:xfrm>
          <a:prstGeom prst="rect">
            <a:avLst/>
          </a:prstGeom>
          <a:solidFill>
            <a:srgbClr val="9999FF"/>
          </a:solidFill>
          <a:ln w="28575">
            <a:noFill/>
            <a:prstDash val="solid"/>
          </a:ln>
        </p:spPr>
        <p:txBody>
          <a:bodyPr wrap="square" rtlCol="0">
            <a:spAutoFit/>
          </a:bodyPr>
          <a:lstStyle/>
          <a:p>
            <a:r>
              <a:rPr lang="en-GB" sz="500" b="1" dirty="0">
                <a:highlight>
                  <a:srgbClr val="3399FF"/>
                </a:highlight>
              </a:rPr>
              <a:t>LiAO3</a:t>
            </a:r>
            <a:endParaRPr lang="en-GB" sz="500" b="1" i="1" dirty="0">
              <a:highlight>
                <a:srgbClr val="3399FF"/>
              </a:highlight>
            </a:endParaRPr>
          </a:p>
        </p:txBody>
      </p:sp>
      <p:sp>
        <p:nvSpPr>
          <p:cNvPr id="320" name="TextBox 319">
            <a:extLst>
              <a:ext uri="{FF2B5EF4-FFF2-40B4-BE49-F238E27FC236}">
                <a16:creationId xmlns:a16="http://schemas.microsoft.com/office/drawing/2014/main" id="{A8F3809B-B918-4636-805B-ABFCD78D6ADE}"/>
              </a:ext>
            </a:extLst>
          </p:cNvPr>
          <p:cNvSpPr txBox="1"/>
          <p:nvPr/>
        </p:nvSpPr>
        <p:spPr>
          <a:xfrm>
            <a:off x="1998119" y="4725675"/>
            <a:ext cx="349452" cy="169277"/>
          </a:xfrm>
          <a:prstGeom prst="rect">
            <a:avLst/>
          </a:prstGeom>
          <a:solidFill>
            <a:srgbClr val="9999FF"/>
          </a:solidFill>
          <a:ln w="28575">
            <a:noFill/>
            <a:prstDash val="solid"/>
          </a:ln>
        </p:spPr>
        <p:txBody>
          <a:bodyPr wrap="square" rtlCol="0">
            <a:spAutoFit/>
          </a:bodyPr>
          <a:lstStyle/>
          <a:p>
            <a:r>
              <a:rPr lang="en-GB" sz="500" b="1" dirty="0">
                <a:highlight>
                  <a:srgbClr val="3399FF"/>
                </a:highlight>
              </a:rPr>
              <a:t>LiAO3</a:t>
            </a:r>
            <a:endParaRPr lang="en-GB" sz="500" b="1" i="1" dirty="0">
              <a:highlight>
                <a:srgbClr val="3399FF"/>
              </a:highlight>
            </a:endParaRPr>
          </a:p>
        </p:txBody>
      </p:sp>
      <p:sp>
        <p:nvSpPr>
          <p:cNvPr id="326" name="TextBox 325">
            <a:extLst>
              <a:ext uri="{FF2B5EF4-FFF2-40B4-BE49-F238E27FC236}">
                <a16:creationId xmlns:a16="http://schemas.microsoft.com/office/drawing/2014/main" id="{2F57AE8E-E9D2-4922-ABD6-7F2A8A1319F1}"/>
              </a:ext>
            </a:extLst>
          </p:cNvPr>
          <p:cNvSpPr txBox="1"/>
          <p:nvPr/>
        </p:nvSpPr>
        <p:spPr>
          <a:xfrm>
            <a:off x="729689" y="3652084"/>
            <a:ext cx="380152" cy="169277"/>
          </a:xfrm>
          <a:prstGeom prst="rect">
            <a:avLst/>
          </a:prstGeom>
          <a:solidFill>
            <a:srgbClr val="9999FF"/>
          </a:solidFill>
          <a:ln w="28575">
            <a:noFill/>
            <a:prstDash val="solid"/>
          </a:ln>
        </p:spPr>
        <p:txBody>
          <a:bodyPr wrap="square" rtlCol="0">
            <a:spAutoFit/>
          </a:bodyPr>
          <a:lstStyle/>
          <a:p>
            <a:r>
              <a:rPr lang="en-GB" sz="500" b="1" dirty="0">
                <a:highlight>
                  <a:srgbClr val="3399FF"/>
                </a:highlight>
              </a:rPr>
              <a:t>LiAO3</a:t>
            </a:r>
            <a:endParaRPr lang="en-GB" sz="500" b="1" i="1" dirty="0">
              <a:highlight>
                <a:srgbClr val="3399FF"/>
              </a:highlight>
            </a:endParaRPr>
          </a:p>
        </p:txBody>
      </p:sp>
      <p:sp>
        <p:nvSpPr>
          <p:cNvPr id="327" name="TextBox 326">
            <a:extLst>
              <a:ext uri="{FF2B5EF4-FFF2-40B4-BE49-F238E27FC236}">
                <a16:creationId xmlns:a16="http://schemas.microsoft.com/office/drawing/2014/main" id="{01B47270-298B-45AE-AF26-915960254402}"/>
              </a:ext>
            </a:extLst>
          </p:cNvPr>
          <p:cNvSpPr txBox="1"/>
          <p:nvPr/>
        </p:nvSpPr>
        <p:spPr>
          <a:xfrm rot="1614817">
            <a:off x="6382476" y="2617320"/>
            <a:ext cx="341617" cy="169277"/>
          </a:xfrm>
          <a:prstGeom prst="rect">
            <a:avLst/>
          </a:prstGeom>
          <a:solidFill>
            <a:srgbClr val="9999FF"/>
          </a:solidFill>
          <a:ln w="28575">
            <a:noFill/>
            <a:prstDash val="solid"/>
          </a:ln>
        </p:spPr>
        <p:txBody>
          <a:bodyPr wrap="square" rtlCol="0">
            <a:spAutoFit/>
          </a:bodyPr>
          <a:lstStyle/>
          <a:p>
            <a:r>
              <a:rPr lang="en-GB" sz="500" b="1" dirty="0">
                <a:highlight>
                  <a:srgbClr val="3399FF"/>
                </a:highlight>
              </a:rPr>
              <a:t>LiAO3</a:t>
            </a:r>
            <a:endParaRPr lang="en-GB" sz="500" b="1" i="1" dirty="0">
              <a:highlight>
                <a:srgbClr val="3399FF"/>
              </a:highlight>
            </a:endParaRPr>
          </a:p>
        </p:txBody>
      </p:sp>
      <p:sp>
        <p:nvSpPr>
          <p:cNvPr id="328" name="TextBox 327">
            <a:extLst>
              <a:ext uri="{FF2B5EF4-FFF2-40B4-BE49-F238E27FC236}">
                <a16:creationId xmlns:a16="http://schemas.microsoft.com/office/drawing/2014/main" id="{3991B0FE-DD72-4141-9ACC-8435AA831D00}"/>
              </a:ext>
            </a:extLst>
          </p:cNvPr>
          <p:cNvSpPr txBox="1"/>
          <p:nvPr/>
        </p:nvSpPr>
        <p:spPr>
          <a:xfrm>
            <a:off x="1638165" y="7807621"/>
            <a:ext cx="380152" cy="169277"/>
          </a:xfrm>
          <a:prstGeom prst="rect">
            <a:avLst/>
          </a:prstGeom>
          <a:solidFill>
            <a:srgbClr val="9999FF"/>
          </a:solidFill>
          <a:ln w="28575">
            <a:noFill/>
            <a:prstDash val="solid"/>
          </a:ln>
        </p:spPr>
        <p:txBody>
          <a:bodyPr wrap="square" rtlCol="0">
            <a:spAutoFit/>
          </a:bodyPr>
          <a:lstStyle/>
          <a:p>
            <a:r>
              <a:rPr lang="en-GB" sz="500" b="1" dirty="0">
                <a:highlight>
                  <a:srgbClr val="3399FF"/>
                </a:highlight>
              </a:rPr>
              <a:t>LiAO4</a:t>
            </a:r>
            <a:endParaRPr lang="en-GB" sz="500" b="1" i="1" dirty="0">
              <a:highlight>
                <a:srgbClr val="3399FF"/>
              </a:highlight>
            </a:endParaRPr>
          </a:p>
        </p:txBody>
      </p:sp>
      <p:sp>
        <p:nvSpPr>
          <p:cNvPr id="329" name="TextBox 328">
            <a:extLst>
              <a:ext uri="{FF2B5EF4-FFF2-40B4-BE49-F238E27FC236}">
                <a16:creationId xmlns:a16="http://schemas.microsoft.com/office/drawing/2014/main" id="{7D6C744A-39A6-4A36-801A-9012ECB9DB40}"/>
              </a:ext>
            </a:extLst>
          </p:cNvPr>
          <p:cNvSpPr txBox="1"/>
          <p:nvPr/>
        </p:nvSpPr>
        <p:spPr>
          <a:xfrm>
            <a:off x="2711635" y="7705714"/>
            <a:ext cx="357017" cy="169277"/>
          </a:xfrm>
          <a:prstGeom prst="rect">
            <a:avLst/>
          </a:prstGeom>
          <a:solidFill>
            <a:srgbClr val="9999FF"/>
          </a:solidFill>
          <a:ln w="28575">
            <a:noFill/>
            <a:prstDash val="solid"/>
          </a:ln>
        </p:spPr>
        <p:txBody>
          <a:bodyPr wrap="square" rtlCol="0">
            <a:spAutoFit/>
          </a:bodyPr>
          <a:lstStyle/>
          <a:p>
            <a:r>
              <a:rPr lang="en-GB" sz="500" b="1" dirty="0">
                <a:highlight>
                  <a:srgbClr val="3399FF"/>
                </a:highlight>
              </a:rPr>
              <a:t>LiAO4</a:t>
            </a:r>
            <a:endParaRPr lang="en-GB" sz="500" b="1" i="1" dirty="0">
              <a:highlight>
                <a:srgbClr val="3399FF"/>
              </a:highlight>
            </a:endParaRPr>
          </a:p>
        </p:txBody>
      </p:sp>
      <p:sp>
        <p:nvSpPr>
          <p:cNvPr id="330" name="TextBox 329">
            <a:extLst>
              <a:ext uri="{FF2B5EF4-FFF2-40B4-BE49-F238E27FC236}">
                <a16:creationId xmlns:a16="http://schemas.microsoft.com/office/drawing/2014/main" id="{65A2DFDE-05CB-4CBF-BA37-ADE161CD090A}"/>
              </a:ext>
            </a:extLst>
          </p:cNvPr>
          <p:cNvSpPr txBox="1"/>
          <p:nvPr/>
        </p:nvSpPr>
        <p:spPr>
          <a:xfrm>
            <a:off x="5061356" y="5132030"/>
            <a:ext cx="351150" cy="169277"/>
          </a:xfrm>
          <a:prstGeom prst="rect">
            <a:avLst/>
          </a:prstGeom>
          <a:solidFill>
            <a:srgbClr val="9999FF"/>
          </a:solidFill>
          <a:ln w="28575">
            <a:noFill/>
            <a:prstDash val="solid"/>
          </a:ln>
        </p:spPr>
        <p:txBody>
          <a:bodyPr wrap="square" rtlCol="0">
            <a:spAutoFit/>
          </a:bodyPr>
          <a:lstStyle/>
          <a:p>
            <a:r>
              <a:rPr lang="en-GB" sz="500" b="1" dirty="0">
                <a:highlight>
                  <a:srgbClr val="3399FF"/>
                </a:highlight>
              </a:rPr>
              <a:t>LiAO4</a:t>
            </a:r>
            <a:endParaRPr lang="en-GB" sz="500" b="1" i="1" dirty="0">
              <a:highlight>
                <a:srgbClr val="3399FF"/>
              </a:highlight>
            </a:endParaRPr>
          </a:p>
        </p:txBody>
      </p:sp>
      <p:sp>
        <p:nvSpPr>
          <p:cNvPr id="331" name="TextBox 330">
            <a:extLst>
              <a:ext uri="{FF2B5EF4-FFF2-40B4-BE49-F238E27FC236}">
                <a16:creationId xmlns:a16="http://schemas.microsoft.com/office/drawing/2014/main" id="{59F9A3C6-B755-499D-858E-A6880DE77A86}"/>
              </a:ext>
            </a:extLst>
          </p:cNvPr>
          <p:cNvSpPr txBox="1"/>
          <p:nvPr/>
        </p:nvSpPr>
        <p:spPr>
          <a:xfrm>
            <a:off x="1165710" y="1733753"/>
            <a:ext cx="351813" cy="169277"/>
          </a:xfrm>
          <a:prstGeom prst="rect">
            <a:avLst/>
          </a:prstGeom>
          <a:solidFill>
            <a:srgbClr val="9999FF"/>
          </a:solidFill>
          <a:ln w="28575">
            <a:noFill/>
            <a:prstDash val="solid"/>
          </a:ln>
        </p:spPr>
        <p:txBody>
          <a:bodyPr wrap="square" rtlCol="0">
            <a:spAutoFit/>
          </a:bodyPr>
          <a:lstStyle/>
          <a:p>
            <a:r>
              <a:rPr lang="en-GB" sz="500" b="1" dirty="0">
                <a:highlight>
                  <a:srgbClr val="3399FF"/>
                </a:highlight>
              </a:rPr>
              <a:t>LiAO4</a:t>
            </a:r>
            <a:endParaRPr lang="en-GB" sz="500" b="1" i="1" dirty="0">
              <a:highlight>
                <a:srgbClr val="3399FF"/>
              </a:highlight>
            </a:endParaRPr>
          </a:p>
        </p:txBody>
      </p:sp>
      <p:pic>
        <p:nvPicPr>
          <p:cNvPr id="332" name="Picture 32" descr="Lipstick Rage**">
            <a:extLst>
              <a:ext uri="{FF2B5EF4-FFF2-40B4-BE49-F238E27FC236}">
                <a16:creationId xmlns:a16="http://schemas.microsoft.com/office/drawing/2014/main" id="{F36287DE-6454-4F88-8A05-BB20B0D013EC}"/>
              </a:ext>
            </a:extLst>
          </p:cNvPr>
          <p:cNvPicPr>
            <a:picLocks noChangeAspect="1" noChangeArrowheads="1"/>
          </p:cNvPicPr>
          <p:nvPr/>
        </p:nvPicPr>
        <p:blipFill rotWithShape="1">
          <a:blip r:embed="rId30" cstate="print">
            <a:extLst>
              <a:ext uri="{28A0092B-C50C-407E-A947-70E740481C1C}">
                <a14:useLocalDpi xmlns:a14="http://schemas.microsoft.com/office/drawing/2010/main" val="0"/>
              </a:ext>
            </a:extLst>
          </a:blip>
          <a:srcRect l="40046" t="-29054"/>
          <a:stretch/>
        </p:blipFill>
        <p:spPr bwMode="auto">
          <a:xfrm>
            <a:off x="550386" y="3198944"/>
            <a:ext cx="366850" cy="126474"/>
          </a:xfrm>
          <a:prstGeom prst="rect">
            <a:avLst/>
          </a:prstGeom>
          <a:noFill/>
          <a:effectLst>
            <a:glow rad="63500">
              <a:schemeClr val="accent4">
                <a:satMod val="175000"/>
                <a:alpha val="88000"/>
              </a:schemeClr>
            </a:glow>
          </a:effectLst>
          <a:extLst>
            <a:ext uri="{909E8E84-426E-40DD-AFC4-6F175D3DCCD1}">
              <a14:hiddenFill xmlns:a14="http://schemas.microsoft.com/office/drawing/2010/main">
                <a:solidFill>
                  <a:srgbClr val="FFFFFF"/>
                </a:solidFill>
              </a14:hiddenFill>
            </a:ext>
          </a:extLst>
        </p:spPr>
      </p:pic>
      <p:pic>
        <p:nvPicPr>
          <p:cNvPr id="333" name="Picture 32" descr="Lipstick Rage**">
            <a:extLst>
              <a:ext uri="{FF2B5EF4-FFF2-40B4-BE49-F238E27FC236}">
                <a16:creationId xmlns:a16="http://schemas.microsoft.com/office/drawing/2014/main" id="{3EBF8624-8A1B-48DE-9C4A-A525618F93FA}"/>
              </a:ext>
            </a:extLst>
          </p:cNvPr>
          <p:cNvPicPr>
            <a:picLocks noChangeAspect="1" noChangeArrowheads="1"/>
          </p:cNvPicPr>
          <p:nvPr/>
        </p:nvPicPr>
        <p:blipFill rotWithShape="1">
          <a:blip r:embed="rId31" cstate="print">
            <a:extLst>
              <a:ext uri="{28A0092B-C50C-407E-A947-70E740481C1C}">
                <a14:useLocalDpi xmlns:a14="http://schemas.microsoft.com/office/drawing/2010/main" val="0"/>
              </a:ext>
            </a:extLst>
          </a:blip>
          <a:srcRect r="61793" b="-46938"/>
          <a:stretch/>
        </p:blipFill>
        <p:spPr bwMode="auto">
          <a:xfrm>
            <a:off x="238645" y="3226672"/>
            <a:ext cx="288515" cy="141581"/>
          </a:xfrm>
          <a:prstGeom prst="rect">
            <a:avLst/>
          </a:prstGeom>
          <a:noFill/>
          <a:effectLst>
            <a:glow rad="63500">
              <a:schemeClr val="accent4">
                <a:satMod val="175000"/>
                <a:alpha val="88000"/>
              </a:schemeClr>
            </a:glow>
          </a:effectLst>
          <a:extLst>
            <a:ext uri="{909E8E84-426E-40DD-AFC4-6F175D3DCCD1}">
              <a14:hiddenFill xmlns:a14="http://schemas.microsoft.com/office/drawing/2010/main">
                <a:solidFill>
                  <a:srgbClr val="FFFFFF"/>
                </a:solidFill>
              </a14:hiddenFill>
            </a:ext>
          </a:extLst>
        </p:spPr>
      </p:pic>
      <p:pic>
        <p:nvPicPr>
          <p:cNvPr id="334" name="Picture 32" descr="Lipstick Rage**">
            <a:extLst>
              <a:ext uri="{FF2B5EF4-FFF2-40B4-BE49-F238E27FC236}">
                <a16:creationId xmlns:a16="http://schemas.microsoft.com/office/drawing/2014/main" id="{28E68C3F-ECA6-4425-B62B-E63A4612432F}"/>
              </a:ext>
            </a:extLst>
          </p:cNvPr>
          <p:cNvPicPr>
            <a:picLocks noChangeAspect="1" noChangeArrowheads="1"/>
          </p:cNvPicPr>
          <p:nvPr/>
        </p:nvPicPr>
        <p:blipFill rotWithShape="1">
          <a:blip r:embed="rId30" cstate="print">
            <a:extLst>
              <a:ext uri="{28A0092B-C50C-407E-A947-70E740481C1C}">
                <a14:useLocalDpi xmlns:a14="http://schemas.microsoft.com/office/drawing/2010/main" val="0"/>
              </a:ext>
            </a:extLst>
          </a:blip>
          <a:srcRect l="40046" t="-29054"/>
          <a:stretch/>
        </p:blipFill>
        <p:spPr bwMode="auto">
          <a:xfrm>
            <a:off x="745834" y="966653"/>
            <a:ext cx="366850" cy="126474"/>
          </a:xfrm>
          <a:prstGeom prst="rect">
            <a:avLst/>
          </a:prstGeom>
          <a:noFill/>
          <a:effectLst>
            <a:glow rad="63500">
              <a:schemeClr val="accent4">
                <a:satMod val="175000"/>
                <a:alpha val="88000"/>
              </a:schemeClr>
            </a:glow>
          </a:effectLst>
          <a:extLst>
            <a:ext uri="{909E8E84-426E-40DD-AFC4-6F175D3DCCD1}">
              <a14:hiddenFill xmlns:a14="http://schemas.microsoft.com/office/drawing/2010/main">
                <a:solidFill>
                  <a:srgbClr val="FFFFFF"/>
                </a:solidFill>
              </a14:hiddenFill>
            </a:ext>
          </a:extLst>
        </p:spPr>
      </p:pic>
      <p:pic>
        <p:nvPicPr>
          <p:cNvPr id="335" name="Picture 32" descr="Lipstick Rage**">
            <a:extLst>
              <a:ext uri="{FF2B5EF4-FFF2-40B4-BE49-F238E27FC236}">
                <a16:creationId xmlns:a16="http://schemas.microsoft.com/office/drawing/2014/main" id="{CEADD07D-B04A-46C7-9730-DC639B3BFAF8}"/>
              </a:ext>
            </a:extLst>
          </p:cNvPr>
          <p:cNvPicPr>
            <a:picLocks noChangeAspect="1" noChangeArrowheads="1"/>
          </p:cNvPicPr>
          <p:nvPr/>
        </p:nvPicPr>
        <p:blipFill rotWithShape="1">
          <a:blip r:embed="rId31" cstate="print">
            <a:extLst>
              <a:ext uri="{28A0092B-C50C-407E-A947-70E740481C1C}">
                <a14:useLocalDpi xmlns:a14="http://schemas.microsoft.com/office/drawing/2010/main" val="0"/>
              </a:ext>
            </a:extLst>
          </a:blip>
          <a:srcRect r="61793" b="-46938"/>
          <a:stretch/>
        </p:blipFill>
        <p:spPr bwMode="auto">
          <a:xfrm>
            <a:off x="791958" y="838778"/>
            <a:ext cx="288515" cy="141581"/>
          </a:xfrm>
          <a:prstGeom prst="rect">
            <a:avLst/>
          </a:prstGeom>
          <a:noFill/>
          <a:effectLst>
            <a:glow rad="63500">
              <a:schemeClr val="accent4">
                <a:satMod val="175000"/>
                <a:alpha val="88000"/>
              </a:schemeClr>
            </a:glow>
          </a:effectLst>
          <a:extLst>
            <a:ext uri="{909E8E84-426E-40DD-AFC4-6F175D3DCCD1}">
              <a14:hiddenFill xmlns:a14="http://schemas.microsoft.com/office/drawing/2010/main">
                <a:solidFill>
                  <a:srgbClr val="FFFFFF"/>
                </a:solidFill>
              </a14:hiddenFill>
            </a:ext>
          </a:extLst>
        </p:spPr>
      </p:pic>
      <p:pic>
        <p:nvPicPr>
          <p:cNvPr id="336" name="Picture 32" descr="Lipstick Rage**">
            <a:extLst>
              <a:ext uri="{FF2B5EF4-FFF2-40B4-BE49-F238E27FC236}">
                <a16:creationId xmlns:a16="http://schemas.microsoft.com/office/drawing/2014/main" id="{713DDBE4-68E5-4CEE-8267-35439A4E94DE}"/>
              </a:ext>
            </a:extLst>
          </p:cNvPr>
          <p:cNvPicPr>
            <a:picLocks noChangeAspect="1" noChangeArrowheads="1"/>
          </p:cNvPicPr>
          <p:nvPr/>
        </p:nvPicPr>
        <p:blipFill rotWithShape="1">
          <a:blip r:embed="rId30" cstate="print">
            <a:extLst>
              <a:ext uri="{28A0092B-C50C-407E-A947-70E740481C1C}">
                <a14:useLocalDpi xmlns:a14="http://schemas.microsoft.com/office/drawing/2010/main" val="0"/>
              </a:ext>
            </a:extLst>
          </a:blip>
          <a:srcRect l="40046" t="-29054"/>
          <a:stretch/>
        </p:blipFill>
        <p:spPr bwMode="auto">
          <a:xfrm>
            <a:off x="3035703" y="2397450"/>
            <a:ext cx="366850" cy="126474"/>
          </a:xfrm>
          <a:prstGeom prst="rect">
            <a:avLst/>
          </a:prstGeom>
          <a:noFill/>
          <a:effectLst>
            <a:glow rad="63500">
              <a:schemeClr val="accent4">
                <a:satMod val="175000"/>
                <a:alpha val="88000"/>
              </a:schemeClr>
            </a:glow>
          </a:effectLst>
          <a:extLst>
            <a:ext uri="{909E8E84-426E-40DD-AFC4-6F175D3DCCD1}">
              <a14:hiddenFill xmlns:a14="http://schemas.microsoft.com/office/drawing/2010/main">
                <a:solidFill>
                  <a:srgbClr val="FFFFFF"/>
                </a:solidFill>
              </a14:hiddenFill>
            </a:ext>
          </a:extLst>
        </p:spPr>
      </p:pic>
      <p:pic>
        <p:nvPicPr>
          <p:cNvPr id="337" name="Picture 32" descr="Lipstick Rage**">
            <a:extLst>
              <a:ext uri="{FF2B5EF4-FFF2-40B4-BE49-F238E27FC236}">
                <a16:creationId xmlns:a16="http://schemas.microsoft.com/office/drawing/2014/main" id="{4B830BE9-C5EE-4708-914B-39253E15EE38}"/>
              </a:ext>
            </a:extLst>
          </p:cNvPr>
          <p:cNvPicPr>
            <a:picLocks noChangeAspect="1" noChangeArrowheads="1"/>
          </p:cNvPicPr>
          <p:nvPr/>
        </p:nvPicPr>
        <p:blipFill rotWithShape="1">
          <a:blip r:embed="rId31" cstate="print">
            <a:extLst>
              <a:ext uri="{28A0092B-C50C-407E-A947-70E740481C1C}">
                <a14:useLocalDpi xmlns:a14="http://schemas.microsoft.com/office/drawing/2010/main" val="0"/>
              </a:ext>
            </a:extLst>
          </a:blip>
          <a:srcRect r="61793" b="-46938"/>
          <a:stretch/>
        </p:blipFill>
        <p:spPr bwMode="auto">
          <a:xfrm>
            <a:off x="3081827" y="2269575"/>
            <a:ext cx="288515" cy="141581"/>
          </a:xfrm>
          <a:prstGeom prst="rect">
            <a:avLst/>
          </a:prstGeom>
          <a:noFill/>
          <a:effectLst>
            <a:glow rad="63500">
              <a:schemeClr val="accent4">
                <a:satMod val="175000"/>
                <a:alpha val="88000"/>
              </a:schemeClr>
            </a:glow>
          </a:effectLst>
          <a:extLst>
            <a:ext uri="{909E8E84-426E-40DD-AFC4-6F175D3DCCD1}">
              <a14:hiddenFill xmlns:a14="http://schemas.microsoft.com/office/drawing/2010/main">
                <a:solidFill>
                  <a:srgbClr val="FFFFFF"/>
                </a:solidFill>
              </a14:hiddenFill>
            </a:ext>
          </a:extLst>
        </p:spPr>
      </p:pic>
      <p:pic>
        <p:nvPicPr>
          <p:cNvPr id="338" name="Picture 32" descr="Lipstick Rage**">
            <a:extLst>
              <a:ext uri="{FF2B5EF4-FFF2-40B4-BE49-F238E27FC236}">
                <a16:creationId xmlns:a16="http://schemas.microsoft.com/office/drawing/2014/main" id="{B30CA243-F4D9-47C7-AD7D-419AC7596F93}"/>
              </a:ext>
            </a:extLst>
          </p:cNvPr>
          <p:cNvPicPr>
            <a:picLocks noChangeAspect="1" noChangeArrowheads="1"/>
          </p:cNvPicPr>
          <p:nvPr/>
        </p:nvPicPr>
        <p:blipFill rotWithShape="1">
          <a:blip r:embed="rId30" cstate="print">
            <a:extLst>
              <a:ext uri="{28A0092B-C50C-407E-A947-70E740481C1C}">
                <a14:useLocalDpi xmlns:a14="http://schemas.microsoft.com/office/drawing/2010/main" val="0"/>
              </a:ext>
            </a:extLst>
          </a:blip>
          <a:srcRect l="40046" t="-29054"/>
          <a:stretch/>
        </p:blipFill>
        <p:spPr bwMode="auto">
          <a:xfrm>
            <a:off x="6404175" y="3224893"/>
            <a:ext cx="366850" cy="126474"/>
          </a:xfrm>
          <a:prstGeom prst="rect">
            <a:avLst/>
          </a:prstGeom>
          <a:noFill/>
          <a:effectLst>
            <a:glow rad="63500">
              <a:schemeClr val="accent4">
                <a:satMod val="175000"/>
                <a:alpha val="88000"/>
              </a:schemeClr>
            </a:glow>
          </a:effectLst>
          <a:extLst>
            <a:ext uri="{909E8E84-426E-40DD-AFC4-6F175D3DCCD1}">
              <a14:hiddenFill xmlns:a14="http://schemas.microsoft.com/office/drawing/2010/main">
                <a:solidFill>
                  <a:srgbClr val="FFFFFF"/>
                </a:solidFill>
              </a14:hiddenFill>
            </a:ext>
          </a:extLst>
        </p:spPr>
      </p:pic>
      <p:pic>
        <p:nvPicPr>
          <p:cNvPr id="339" name="Picture 32" descr="Lipstick Rage**">
            <a:extLst>
              <a:ext uri="{FF2B5EF4-FFF2-40B4-BE49-F238E27FC236}">
                <a16:creationId xmlns:a16="http://schemas.microsoft.com/office/drawing/2014/main" id="{73C61FB8-FB26-4EDF-B9FE-93CC39143A76}"/>
              </a:ext>
            </a:extLst>
          </p:cNvPr>
          <p:cNvPicPr>
            <a:picLocks noChangeAspect="1" noChangeArrowheads="1"/>
          </p:cNvPicPr>
          <p:nvPr/>
        </p:nvPicPr>
        <p:blipFill rotWithShape="1">
          <a:blip r:embed="rId31" cstate="print">
            <a:extLst>
              <a:ext uri="{28A0092B-C50C-407E-A947-70E740481C1C}">
                <a14:useLocalDpi xmlns:a14="http://schemas.microsoft.com/office/drawing/2010/main" val="0"/>
              </a:ext>
            </a:extLst>
          </a:blip>
          <a:srcRect r="61793" b="-46938"/>
          <a:stretch/>
        </p:blipFill>
        <p:spPr bwMode="auto">
          <a:xfrm>
            <a:off x="6450299" y="3097018"/>
            <a:ext cx="288515" cy="141581"/>
          </a:xfrm>
          <a:prstGeom prst="rect">
            <a:avLst/>
          </a:prstGeom>
          <a:noFill/>
          <a:effectLst>
            <a:glow rad="63500">
              <a:schemeClr val="accent4">
                <a:satMod val="175000"/>
                <a:alpha val="88000"/>
              </a:schemeClr>
            </a:glow>
          </a:effectLst>
          <a:extLst>
            <a:ext uri="{909E8E84-426E-40DD-AFC4-6F175D3DCCD1}">
              <a14:hiddenFill xmlns:a14="http://schemas.microsoft.com/office/drawing/2010/main">
                <a:solidFill>
                  <a:srgbClr val="FFFFFF"/>
                </a:solidFill>
              </a14:hiddenFill>
            </a:ext>
          </a:extLst>
        </p:spPr>
      </p:pic>
      <p:pic>
        <p:nvPicPr>
          <p:cNvPr id="342" name="Picture 38" descr="Lipstick Rage**">
            <a:extLst>
              <a:ext uri="{FF2B5EF4-FFF2-40B4-BE49-F238E27FC236}">
                <a16:creationId xmlns:a16="http://schemas.microsoft.com/office/drawing/2014/main" id="{40378DF6-DFFA-479B-9308-7389648B8AF0}"/>
              </a:ext>
            </a:extLst>
          </p:cNvPr>
          <p:cNvPicPr>
            <a:picLocks noChangeAspect="1" noChangeArrowheads="1"/>
          </p:cNvPicPr>
          <p:nvPr/>
        </p:nvPicPr>
        <p:blipFill rotWithShape="1">
          <a:blip r:embed="rId32" cstate="print">
            <a:extLst>
              <a:ext uri="{28A0092B-C50C-407E-A947-70E740481C1C}">
                <a14:useLocalDpi xmlns:a14="http://schemas.microsoft.com/office/drawing/2010/main" val="0"/>
              </a:ext>
            </a:extLst>
          </a:blip>
          <a:srcRect t="1" r="47088" b="-31689"/>
          <a:stretch/>
        </p:blipFill>
        <p:spPr bwMode="auto">
          <a:xfrm>
            <a:off x="1445636" y="6558860"/>
            <a:ext cx="797867" cy="124710"/>
          </a:xfrm>
          <a:prstGeom prst="rect">
            <a:avLst/>
          </a:prstGeom>
          <a:noFill/>
          <a:effectLst>
            <a:glow rad="63500">
              <a:schemeClr val="accent4">
                <a:satMod val="175000"/>
              </a:schemeClr>
            </a:glow>
          </a:effectLst>
          <a:extLst>
            <a:ext uri="{909E8E84-426E-40DD-AFC4-6F175D3DCCD1}">
              <a14:hiddenFill xmlns:a14="http://schemas.microsoft.com/office/drawing/2010/main">
                <a:solidFill>
                  <a:srgbClr val="FFFFFF"/>
                </a:solidFill>
              </a14:hiddenFill>
            </a:ext>
          </a:extLst>
        </p:spPr>
      </p:pic>
      <p:pic>
        <p:nvPicPr>
          <p:cNvPr id="343" name="Picture 38" descr="Lipstick Rage**">
            <a:extLst>
              <a:ext uri="{FF2B5EF4-FFF2-40B4-BE49-F238E27FC236}">
                <a16:creationId xmlns:a16="http://schemas.microsoft.com/office/drawing/2014/main" id="{68BD689E-AD9E-4336-BCB5-6CB80022A417}"/>
              </a:ext>
            </a:extLst>
          </p:cNvPr>
          <p:cNvPicPr>
            <a:picLocks noChangeAspect="1" noChangeArrowheads="1"/>
          </p:cNvPicPr>
          <p:nvPr/>
        </p:nvPicPr>
        <p:blipFill rotWithShape="1">
          <a:blip r:embed="rId32" cstate="print">
            <a:extLst>
              <a:ext uri="{28A0092B-C50C-407E-A947-70E740481C1C}">
                <a14:useLocalDpi xmlns:a14="http://schemas.microsoft.com/office/drawing/2010/main" val="0"/>
              </a:ext>
            </a:extLst>
          </a:blip>
          <a:srcRect l="51805" t="-9266" b="-3"/>
          <a:stretch/>
        </p:blipFill>
        <p:spPr bwMode="auto">
          <a:xfrm>
            <a:off x="1477534" y="6672998"/>
            <a:ext cx="726745" cy="103477"/>
          </a:xfrm>
          <a:prstGeom prst="rect">
            <a:avLst/>
          </a:prstGeom>
          <a:noFill/>
          <a:effectLst>
            <a:glow rad="63500">
              <a:schemeClr val="accent4">
                <a:satMod val="175000"/>
              </a:schemeClr>
            </a:glow>
          </a:effectLst>
          <a:extLst>
            <a:ext uri="{909E8E84-426E-40DD-AFC4-6F175D3DCCD1}">
              <a14:hiddenFill xmlns:a14="http://schemas.microsoft.com/office/drawing/2010/main">
                <a:solidFill>
                  <a:srgbClr val="FFFFFF"/>
                </a:solidFill>
              </a14:hiddenFill>
            </a:ext>
          </a:extLst>
        </p:spPr>
      </p:pic>
      <p:pic>
        <p:nvPicPr>
          <p:cNvPr id="344" name="Picture 38" descr="Lipstick Rage**">
            <a:extLst>
              <a:ext uri="{FF2B5EF4-FFF2-40B4-BE49-F238E27FC236}">
                <a16:creationId xmlns:a16="http://schemas.microsoft.com/office/drawing/2014/main" id="{31C708C5-3DC2-442E-94A9-FFD6762C6C5A}"/>
              </a:ext>
            </a:extLst>
          </p:cNvPr>
          <p:cNvPicPr>
            <a:picLocks noChangeAspect="1" noChangeArrowheads="1"/>
          </p:cNvPicPr>
          <p:nvPr/>
        </p:nvPicPr>
        <p:blipFill rotWithShape="1">
          <a:blip r:embed="rId32" cstate="print">
            <a:extLst>
              <a:ext uri="{28A0092B-C50C-407E-A947-70E740481C1C}">
                <a14:useLocalDpi xmlns:a14="http://schemas.microsoft.com/office/drawing/2010/main" val="0"/>
              </a:ext>
            </a:extLst>
          </a:blip>
          <a:srcRect t="1" r="47088" b="-31689"/>
          <a:stretch/>
        </p:blipFill>
        <p:spPr bwMode="auto">
          <a:xfrm>
            <a:off x="3423304" y="5048031"/>
            <a:ext cx="797867" cy="124710"/>
          </a:xfrm>
          <a:prstGeom prst="rect">
            <a:avLst/>
          </a:prstGeom>
          <a:noFill/>
          <a:effectLst>
            <a:glow rad="63500">
              <a:schemeClr val="accent4">
                <a:satMod val="175000"/>
              </a:schemeClr>
            </a:glow>
          </a:effectLst>
          <a:extLst>
            <a:ext uri="{909E8E84-426E-40DD-AFC4-6F175D3DCCD1}">
              <a14:hiddenFill xmlns:a14="http://schemas.microsoft.com/office/drawing/2010/main">
                <a:solidFill>
                  <a:srgbClr val="FFFFFF"/>
                </a:solidFill>
              </a14:hiddenFill>
            </a:ext>
          </a:extLst>
        </p:spPr>
      </p:pic>
      <p:pic>
        <p:nvPicPr>
          <p:cNvPr id="345" name="Picture 38" descr="Lipstick Rage**">
            <a:extLst>
              <a:ext uri="{FF2B5EF4-FFF2-40B4-BE49-F238E27FC236}">
                <a16:creationId xmlns:a16="http://schemas.microsoft.com/office/drawing/2014/main" id="{7BEA6471-333C-412D-B446-8AA033E87F8F}"/>
              </a:ext>
            </a:extLst>
          </p:cNvPr>
          <p:cNvPicPr>
            <a:picLocks noChangeAspect="1" noChangeArrowheads="1"/>
          </p:cNvPicPr>
          <p:nvPr/>
        </p:nvPicPr>
        <p:blipFill rotWithShape="1">
          <a:blip r:embed="rId32" cstate="print">
            <a:extLst>
              <a:ext uri="{28A0092B-C50C-407E-A947-70E740481C1C}">
                <a14:useLocalDpi xmlns:a14="http://schemas.microsoft.com/office/drawing/2010/main" val="0"/>
              </a:ext>
            </a:extLst>
          </a:blip>
          <a:srcRect l="51805" t="-9266" b="-3"/>
          <a:stretch/>
        </p:blipFill>
        <p:spPr bwMode="auto">
          <a:xfrm>
            <a:off x="3455202" y="5162169"/>
            <a:ext cx="726745" cy="103477"/>
          </a:xfrm>
          <a:prstGeom prst="rect">
            <a:avLst/>
          </a:prstGeom>
          <a:noFill/>
          <a:effectLst>
            <a:glow rad="63500">
              <a:schemeClr val="accent4">
                <a:satMod val="175000"/>
              </a:schemeClr>
            </a:glow>
          </a:effectLst>
          <a:extLst>
            <a:ext uri="{909E8E84-426E-40DD-AFC4-6F175D3DCCD1}">
              <a14:hiddenFill xmlns:a14="http://schemas.microsoft.com/office/drawing/2010/main">
                <a:solidFill>
                  <a:srgbClr val="FFFFFF"/>
                </a:solidFill>
              </a14:hiddenFill>
            </a:ext>
          </a:extLst>
        </p:spPr>
      </p:pic>
      <p:pic>
        <p:nvPicPr>
          <p:cNvPr id="346" name="Picture 38" descr="Lipstick Rage**">
            <a:extLst>
              <a:ext uri="{FF2B5EF4-FFF2-40B4-BE49-F238E27FC236}">
                <a16:creationId xmlns:a16="http://schemas.microsoft.com/office/drawing/2014/main" id="{9A531CC5-F99D-43A0-8AB1-92F26F78DB52}"/>
              </a:ext>
            </a:extLst>
          </p:cNvPr>
          <p:cNvPicPr>
            <a:picLocks noChangeAspect="1" noChangeArrowheads="1"/>
          </p:cNvPicPr>
          <p:nvPr/>
        </p:nvPicPr>
        <p:blipFill rotWithShape="1">
          <a:blip r:embed="rId32" cstate="print">
            <a:extLst>
              <a:ext uri="{28A0092B-C50C-407E-A947-70E740481C1C}">
                <a14:useLocalDpi xmlns:a14="http://schemas.microsoft.com/office/drawing/2010/main" val="0"/>
              </a:ext>
            </a:extLst>
          </a:blip>
          <a:srcRect t="1" r="47088" b="-31689"/>
          <a:stretch/>
        </p:blipFill>
        <p:spPr bwMode="auto">
          <a:xfrm>
            <a:off x="2365158" y="3438750"/>
            <a:ext cx="797867" cy="124710"/>
          </a:xfrm>
          <a:prstGeom prst="rect">
            <a:avLst/>
          </a:prstGeom>
          <a:noFill/>
          <a:effectLst>
            <a:glow rad="63500">
              <a:schemeClr val="accent4">
                <a:satMod val="175000"/>
              </a:schemeClr>
            </a:glow>
          </a:effectLst>
          <a:extLst>
            <a:ext uri="{909E8E84-426E-40DD-AFC4-6F175D3DCCD1}">
              <a14:hiddenFill xmlns:a14="http://schemas.microsoft.com/office/drawing/2010/main">
                <a:solidFill>
                  <a:srgbClr val="FFFFFF"/>
                </a:solidFill>
              </a14:hiddenFill>
            </a:ext>
          </a:extLst>
        </p:spPr>
      </p:pic>
      <p:pic>
        <p:nvPicPr>
          <p:cNvPr id="347" name="Picture 38" descr="Lipstick Rage**">
            <a:extLst>
              <a:ext uri="{FF2B5EF4-FFF2-40B4-BE49-F238E27FC236}">
                <a16:creationId xmlns:a16="http://schemas.microsoft.com/office/drawing/2014/main" id="{D6727494-BA2D-4091-AC40-41E54F0AAC4A}"/>
              </a:ext>
            </a:extLst>
          </p:cNvPr>
          <p:cNvPicPr>
            <a:picLocks noChangeAspect="1" noChangeArrowheads="1"/>
          </p:cNvPicPr>
          <p:nvPr/>
        </p:nvPicPr>
        <p:blipFill rotWithShape="1">
          <a:blip r:embed="rId32" cstate="print">
            <a:extLst>
              <a:ext uri="{28A0092B-C50C-407E-A947-70E740481C1C}">
                <a14:useLocalDpi xmlns:a14="http://schemas.microsoft.com/office/drawing/2010/main" val="0"/>
              </a:ext>
            </a:extLst>
          </a:blip>
          <a:srcRect l="51805" t="-9266" b="-3"/>
          <a:stretch/>
        </p:blipFill>
        <p:spPr bwMode="auto">
          <a:xfrm>
            <a:off x="2397056" y="3552888"/>
            <a:ext cx="726745" cy="103477"/>
          </a:xfrm>
          <a:prstGeom prst="rect">
            <a:avLst/>
          </a:prstGeom>
          <a:noFill/>
          <a:effectLst>
            <a:glow rad="63500">
              <a:schemeClr val="accent4">
                <a:satMod val="175000"/>
              </a:schemeClr>
            </a:glow>
          </a:effectLst>
          <a:extLst>
            <a:ext uri="{909E8E84-426E-40DD-AFC4-6F175D3DCCD1}">
              <a14:hiddenFill xmlns:a14="http://schemas.microsoft.com/office/drawing/2010/main">
                <a:solidFill>
                  <a:srgbClr val="FFFFFF"/>
                </a:solidFill>
              </a14:hiddenFill>
            </a:ext>
          </a:extLst>
        </p:spPr>
      </p:pic>
      <p:sp>
        <p:nvSpPr>
          <p:cNvPr id="13" name="TextBox 12">
            <a:extLst>
              <a:ext uri="{FF2B5EF4-FFF2-40B4-BE49-F238E27FC236}">
                <a16:creationId xmlns:a16="http://schemas.microsoft.com/office/drawing/2014/main" id="{9407471D-1E29-45BC-8BC9-A99089E2347B}"/>
              </a:ext>
            </a:extLst>
          </p:cNvPr>
          <p:cNvSpPr txBox="1"/>
          <p:nvPr/>
        </p:nvSpPr>
        <p:spPr>
          <a:xfrm>
            <a:off x="6345335" y="7510221"/>
            <a:ext cx="184731" cy="369332"/>
          </a:xfrm>
          <a:prstGeom prst="rect">
            <a:avLst/>
          </a:prstGeom>
          <a:noFill/>
          <a:ln>
            <a:noFill/>
          </a:ln>
        </p:spPr>
        <p:txBody>
          <a:bodyPr wrap="none" rtlCol="0">
            <a:spAutoFit/>
          </a:bodyPr>
          <a:lstStyle/>
          <a:p>
            <a:endParaRPr lang="en-GB" dirty="0"/>
          </a:p>
        </p:txBody>
      </p:sp>
      <p:sp>
        <p:nvSpPr>
          <p:cNvPr id="340" name="Arrow: Left 339">
            <a:extLst>
              <a:ext uri="{FF2B5EF4-FFF2-40B4-BE49-F238E27FC236}">
                <a16:creationId xmlns:a16="http://schemas.microsoft.com/office/drawing/2014/main" id="{4E44CDFA-782A-4DCF-9281-5F3BD958652E}"/>
              </a:ext>
            </a:extLst>
          </p:cNvPr>
          <p:cNvSpPr/>
          <p:nvPr/>
        </p:nvSpPr>
        <p:spPr>
          <a:xfrm>
            <a:off x="4173841" y="6147836"/>
            <a:ext cx="508000" cy="261950"/>
          </a:xfrm>
          <a:prstGeom prst="lef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500" b="1" dirty="0">
                <a:solidFill>
                  <a:schemeClr val="tx1"/>
                </a:solidFill>
              </a:rPr>
              <a:t>Assess to progress</a:t>
            </a:r>
          </a:p>
        </p:txBody>
      </p:sp>
      <p:sp>
        <p:nvSpPr>
          <p:cNvPr id="341" name="Arrow: Left 340">
            <a:extLst>
              <a:ext uri="{FF2B5EF4-FFF2-40B4-BE49-F238E27FC236}">
                <a16:creationId xmlns:a16="http://schemas.microsoft.com/office/drawing/2014/main" id="{2F8CF383-8762-4BF6-AAB8-2D044633E1A9}"/>
              </a:ext>
            </a:extLst>
          </p:cNvPr>
          <p:cNvSpPr/>
          <p:nvPr/>
        </p:nvSpPr>
        <p:spPr>
          <a:xfrm>
            <a:off x="1176441" y="8943284"/>
            <a:ext cx="508000" cy="261950"/>
          </a:xfrm>
          <a:prstGeom prst="lef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500" b="1" dirty="0">
                <a:solidFill>
                  <a:schemeClr val="tx1"/>
                </a:solidFill>
              </a:rPr>
              <a:t>Assess to progress</a:t>
            </a:r>
          </a:p>
        </p:txBody>
      </p:sp>
      <p:sp>
        <p:nvSpPr>
          <p:cNvPr id="348" name="Arrow: Left 347">
            <a:extLst>
              <a:ext uri="{FF2B5EF4-FFF2-40B4-BE49-F238E27FC236}">
                <a16:creationId xmlns:a16="http://schemas.microsoft.com/office/drawing/2014/main" id="{1FD272BB-9A58-4778-9F29-1534D7686C62}"/>
              </a:ext>
            </a:extLst>
          </p:cNvPr>
          <p:cNvSpPr/>
          <p:nvPr/>
        </p:nvSpPr>
        <p:spPr>
          <a:xfrm>
            <a:off x="2645446" y="9158122"/>
            <a:ext cx="508000" cy="261950"/>
          </a:xfrm>
          <a:prstGeom prst="lef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500" b="1" dirty="0">
                <a:solidFill>
                  <a:schemeClr val="tx1"/>
                </a:solidFill>
              </a:rPr>
              <a:t>Assess to progress</a:t>
            </a:r>
          </a:p>
        </p:txBody>
      </p:sp>
      <p:sp>
        <p:nvSpPr>
          <p:cNvPr id="349" name="Arrow: Left 348">
            <a:extLst>
              <a:ext uri="{FF2B5EF4-FFF2-40B4-BE49-F238E27FC236}">
                <a16:creationId xmlns:a16="http://schemas.microsoft.com/office/drawing/2014/main" id="{B56F7340-E1FC-400A-A07D-5681CD2146E9}"/>
              </a:ext>
            </a:extLst>
          </p:cNvPr>
          <p:cNvSpPr/>
          <p:nvPr/>
        </p:nvSpPr>
        <p:spPr>
          <a:xfrm>
            <a:off x="826642" y="6059892"/>
            <a:ext cx="508000" cy="261950"/>
          </a:xfrm>
          <a:prstGeom prst="lef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500" b="1" dirty="0">
                <a:solidFill>
                  <a:schemeClr val="tx1"/>
                </a:solidFill>
              </a:rPr>
              <a:t>Assess to progress</a:t>
            </a:r>
          </a:p>
        </p:txBody>
      </p:sp>
      <p:sp>
        <p:nvSpPr>
          <p:cNvPr id="351" name="Arrow: Left 350">
            <a:extLst>
              <a:ext uri="{FF2B5EF4-FFF2-40B4-BE49-F238E27FC236}">
                <a16:creationId xmlns:a16="http://schemas.microsoft.com/office/drawing/2014/main" id="{6908134B-995F-4AF0-9201-75385A7F112C}"/>
              </a:ext>
            </a:extLst>
          </p:cNvPr>
          <p:cNvSpPr/>
          <p:nvPr/>
        </p:nvSpPr>
        <p:spPr>
          <a:xfrm>
            <a:off x="4500050" y="2240817"/>
            <a:ext cx="508000" cy="261950"/>
          </a:xfrm>
          <a:prstGeom prst="lef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500" b="1" dirty="0">
                <a:solidFill>
                  <a:schemeClr val="tx1"/>
                </a:solidFill>
              </a:rPr>
              <a:t>Assess to progress</a:t>
            </a:r>
          </a:p>
        </p:txBody>
      </p:sp>
      <p:sp>
        <p:nvSpPr>
          <p:cNvPr id="352" name="Arrow: Right 351">
            <a:extLst>
              <a:ext uri="{FF2B5EF4-FFF2-40B4-BE49-F238E27FC236}">
                <a16:creationId xmlns:a16="http://schemas.microsoft.com/office/drawing/2014/main" id="{32986A8A-F046-4413-88EC-45794C1DA533}"/>
              </a:ext>
            </a:extLst>
          </p:cNvPr>
          <p:cNvSpPr/>
          <p:nvPr/>
        </p:nvSpPr>
        <p:spPr>
          <a:xfrm>
            <a:off x="4810808" y="3759498"/>
            <a:ext cx="508000" cy="261950"/>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500" b="1" dirty="0">
                <a:solidFill>
                  <a:schemeClr val="tx1"/>
                </a:solidFill>
              </a:rPr>
              <a:t>Assess to progress</a:t>
            </a:r>
          </a:p>
        </p:txBody>
      </p:sp>
      <p:sp>
        <p:nvSpPr>
          <p:cNvPr id="353" name="Arrow: Right 352">
            <a:extLst>
              <a:ext uri="{FF2B5EF4-FFF2-40B4-BE49-F238E27FC236}">
                <a16:creationId xmlns:a16="http://schemas.microsoft.com/office/drawing/2014/main" id="{DCDC139C-B3CA-4417-BBF5-D3A8737632A5}"/>
              </a:ext>
            </a:extLst>
          </p:cNvPr>
          <p:cNvSpPr/>
          <p:nvPr/>
        </p:nvSpPr>
        <p:spPr>
          <a:xfrm>
            <a:off x="3171311" y="3774831"/>
            <a:ext cx="508000" cy="261950"/>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500" b="1" dirty="0">
                <a:solidFill>
                  <a:schemeClr val="tx1"/>
                </a:solidFill>
              </a:rPr>
              <a:t>Assess to progress</a:t>
            </a:r>
          </a:p>
        </p:txBody>
      </p:sp>
      <p:sp>
        <p:nvSpPr>
          <p:cNvPr id="354" name="Arrow: Right 353">
            <a:extLst>
              <a:ext uri="{FF2B5EF4-FFF2-40B4-BE49-F238E27FC236}">
                <a16:creationId xmlns:a16="http://schemas.microsoft.com/office/drawing/2014/main" id="{538C5B45-03F9-4407-A98D-622B15A878F4}"/>
              </a:ext>
            </a:extLst>
          </p:cNvPr>
          <p:cNvSpPr/>
          <p:nvPr/>
        </p:nvSpPr>
        <p:spPr>
          <a:xfrm>
            <a:off x="1886024" y="3668743"/>
            <a:ext cx="508000" cy="261950"/>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500" b="1" dirty="0">
                <a:solidFill>
                  <a:schemeClr val="tx1"/>
                </a:solidFill>
              </a:rPr>
              <a:t>Assess to progress</a:t>
            </a:r>
          </a:p>
        </p:txBody>
      </p:sp>
      <p:sp>
        <p:nvSpPr>
          <p:cNvPr id="355" name="Arrow: Right 354">
            <a:extLst>
              <a:ext uri="{FF2B5EF4-FFF2-40B4-BE49-F238E27FC236}">
                <a16:creationId xmlns:a16="http://schemas.microsoft.com/office/drawing/2014/main" id="{5F1F16D4-DC80-43D8-A552-9FDC3282E6A8}"/>
              </a:ext>
            </a:extLst>
          </p:cNvPr>
          <p:cNvSpPr/>
          <p:nvPr/>
        </p:nvSpPr>
        <p:spPr>
          <a:xfrm>
            <a:off x="1073578" y="3655205"/>
            <a:ext cx="508000" cy="261950"/>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500" b="1" dirty="0">
                <a:solidFill>
                  <a:schemeClr val="tx1"/>
                </a:solidFill>
              </a:rPr>
              <a:t>Assess to progress</a:t>
            </a:r>
          </a:p>
        </p:txBody>
      </p:sp>
      <p:sp>
        <p:nvSpPr>
          <p:cNvPr id="356" name="Arrow: Right 355">
            <a:extLst>
              <a:ext uri="{FF2B5EF4-FFF2-40B4-BE49-F238E27FC236}">
                <a16:creationId xmlns:a16="http://schemas.microsoft.com/office/drawing/2014/main" id="{29A67CE7-8941-4372-9ECE-CA20232BFA3C}"/>
              </a:ext>
            </a:extLst>
          </p:cNvPr>
          <p:cNvSpPr/>
          <p:nvPr/>
        </p:nvSpPr>
        <p:spPr>
          <a:xfrm>
            <a:off x="1096547" y="7492232"/>
            <a:ext cx="508000" cy="261950"/>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500" b="1" dirty="0">
                <a:solidFill>
                  <a:schemeClr val="tx1"/>
                </a:solidFill>
              </a:rPr>
              <a:t>Assess to progress</a:t>
            </a:r>
          </a:p>
        </p:txBody>
      </p:sp>
      <p:sp>
        <p:nvSpPr>
          <p:cNvPr id="357" name="Arrow: Right 356">
            <a:extLst>
              <a:ext uri="{FF2B5EF4-FFF2-40B4-BE49-F238E27FC236}">
                <a16:creationId xmlns:a16="http://schemas.microsoft.com/office/drawing/2014/main" id="{00D2F612-63B5-43A5-9AB5-FF059F5F2A99}"/>
              </a:ext>
            </a:extLst>
          </p:cNvPr>
          <p:cNvSpPr/>
          <p:nvPr/>
        </p:nvSpPr>
        <p:spPr>
          <a:xfrm>
            <a:off x="2636143" y="7281518"/>
            <a:ext cx="508000" cy="261950"/>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500" b="1" dirty="0">
                <a:solidFill>
                  <a:schemeClr val="tx1"/>
                </a:solidFill>
              </a:rPr>
              <a:t>Assess to progress</a:t>
            </a:r>
          </a:p>
        </p:txBody>
      </p:sp>
      <p:sp>
        <p:nvSpPr>
          <p:cNvPr id="359" name="Arrow: Right 358">
            <a:extLst>
              <a:ext uri="{FF2B5EF4-FFF2-40B4-BE49-F238E27FC236}">
                <a16:creationId xmlns:a16="http://schemas.microsoft.com/office/drawing/2014/main" id="{80728697-FD6E-40F1-8543-5345185031B5}"/>
              </a:ext>
            </a:extLst>
          </p:cNvPr>
          <p:cNvSpPr/>
          <p:nvPr/>
        </p:nvSpPr>
        <p:spPr>
          <a:xfrm rot="16200000">
            <a:off x="967630" y="7839266"/>
            <a:ext cx="508000" cy="261950"/>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500" b="1" dirty="0">
                <a:solidFill>
                  <a:schemeClr val="tx1"/>
                </a:solidFill>
              </a:rPr>
              <a:t>Assess to progress</a:t>
            </a:r>
          </a:p>
        </p:txBody>
      </p:sp>
      <p:sp>
        <p:nvSpPr>
          <p:cNvPr id="360" name="Arrow: Right 359">
            <a:extLst>
              <a:ext uri="{FF2B5EF4-FFF2-40B4-BE49-F238E27FC236}">
                <a16:creationId xmlns:a16="http://schemas.microsoft.com/office/drawing/2014/main" id="{BF93CBEB-7C1E-4A6E-9011-3911C3FCD935}"/>
              </a:ext>
            </a:extLst>
          </p:cNvPr>
          <p:cNvSpPr/>
          <p:nvPr/>
        </p:nvSpPr>
        <p:spPr>
          <a:xfrm rot="16200000">
            <a:off x="966938" y="4558168"/>
            <a:ext cx="508000" cy="261950"/>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500" b="1" dirty="0">
                <a:solidFill>
                  <a:schemeClr val="tx1"/>
                </a:solidFill>
              </a:rPr>
              <a:t>Assess to progress</a:t>
            </a:r>
          </a:p>
        </p:txBody>
      </p:sp>
      <p:sp>
        <p:nvSpPr>
          <p:cNvPr id="362" name="Arrow: Right 361">
            <a:extLst>
              <a:ext uri="{FF2B5EF4-FFF2-40B4-BE49-F238E27FC236}">
                <a16:creationId xmlns:a16="http://schemas.microsoft.com/office/drawing/2014/main" id="{CD0C7936-00C6-4535-BD69-A0D67D639933}"/>
              </a:ext>
            </a:extLst>
          </p:cNvPr>
          <p:cNvSpPr/>
          <p:nvPr/>
        </p:nvSpPr>
        <p:spPr>
          <a:xfrm rot="16200000">
            <a:off x="5982405" y="6405702"/>
            <a:ext cx="508000" cy="261950"/>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500" b="1" dirty="0">
                <a:solidFill>
                  <a:schemeClr val="tx1"/>
                </a:solidFill>
              </a:rPr>
              <a:t>Assess to progress</a:t>
            </a:r>
          </a:p>
        </p:txBody>
      </p:sp>
      <p:sp>
        <p:nvSpPr>
          <p:cNvPr id="17" name="Explosion: 8 Points 16">
            <a:extLst>
              <a:ext uri="{FF2B5EF4-FFF2-40B4-BE49-F238E27FC236}">
                <a16:creationId xmlns:a16="http://schemas.microsoft.com/office/drawing/2014/main" id="{519C45FA-0EE0-4C45-905F-826F604AB28E}"/>
              </a:ext>
            </a:extLst>
          </p:cNvPr>
          <p:cNvSpPr/>
          <p:nvPr/>
        </p:nvSpPr>
        <p:spPr>
          <a:xfrm>
            <a:off x="3223734" y="6417984"/>
            <a:ext cx="308802" cy="241379"/>
          </a:xfrm>
          <a:prstGeom prst="irregularSeal1">
            <a:avLst/>
          </a:prstGeom>
          <a:ln w="28575">
            <a:solidFill>
              <a:srgbClr val="FF0000"/>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GB"/>
          </a:p>
        </p:txBody>
      </p:sp>
      <p:sp>
        <p:nvSpPr>
          <p:cNvPr id="363" name="Explosion: 8 Points 362">
            <a:extLst>
              <a:ext uri="{FF2B5EF4-FFF2-40B4-BE49-F238E27FC236}">
                <a16:creationId xmlns:a16="http://schemas.microsoft.com/office/drawing/2014/main" id="{F598CCA5-496E-4ADA-A326-AB38084A414C}"/>
              </a:ext>
            </a:extLst>
          </p:cNvPr>
          <p:cNvSpPr/>
          <p:nvPr/>
        </p:nvSpPr>
        <p:spPr>
          <a:xfrm>
            <a:off x="3978579" y="3455922"/>
            <a:ext cx="308802" cy="241379"/>
          </a:xfrm>
          <a:prstGeom prst="irregularSeal1">
            <a:avLst/>
          </a:prstGeom>
          <a:ln w="28575">
            <a:solidFill>
              <a:srgbClr val="FF0000"/>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GB"/>
          </a:p>
        </p:txBody>
      </p:sp>
      <p:pic>
        <p:nvPicPr>
          <p:cNvPr id="1028" name="Picture 4" descr="Jigsaw puzzle pieces clipart - ClipArt Best - ClipArt Best">
            <a:extLst>
              <a:ext uri="{FF2B5EF4-FFF2-40B4-BE49-F238E27FC236}">
                <a16:creationId xmlns:a16="http://schemas.microsoft.com/office/drawing/2014/main" id="{5A613E76-AE65-4C07-A7E5-A65D3975A135}"/>
              </a:ext>
            </a:extLst>
          </p:cNvPr>
          <p:cNvPicPr>
            <a:picLocks noChangeAspect="1" noChangeArrowheads="1"/>
          </p:cNvPicPr>
          <p:nvPr/>
        </p:nvPicPr>
        <p:blipFill>
          <a:blip r:embed="rId33" cstate="print">
            <a:extLst>
              <a:ext uri="{28A0092B-C50C-407E-A947-70E740481C1C}">
                <a14:useLocalDpi xmlns:a14="http://schemas.microsoft.com/office/drawing/2010/main" val="0"/>
              </a:ext>
            </a:extLst>
          </a:blip>
          <a:srcRect/>
          <a:stretch>
            <a:fillRect/>
          </a:stretch>
        </p:blipFill>
        <p:spPr bwMode="auto">
          <a:xfrm>
            <a:off x="4084167" y="6002005"/>
            <a:ext cx="253978" cy="205214"/>
          </a:xfrm>
          <a:prstGeom prst="rect">
            <a:avLst/>
          </a:prstGeom>
          <a:noFill/>
          <a:extLst>
            <a:ext uri="{909E8E84-426E-40DD-AFC4-6F175D3DCCD1}">
              <a14:hiddenFill xmlns:a14="http://schemas.microsoft.com/office/drawing/2010/main">
                <a:solidFill>
                  <a:srgbClr val="FFFFFF"/>
                </a:solidFill>
              </a14:hiddenFill>
            </a:ext>
          </a:extLst>
        </p:spPr>
      </p:pic>
      <p:pic>
        <p:nvPicPr>
          <p:cNvPr id="364" name="Picture 4" descr="Jigsaw puzzle pieces clipart - ClipArt Best - ClipArt Best">
            <a:extLst>
              <a:ext uri="{FF2B5EF4-FFF2-40B4-BE49-F238E27FC236}">
                <a16:creationId xmlns:a16="http://schemas.microsoft.com/office/drawing/2014/main" id="{A04CB0AD-9C4A-4215-8A9A-64CFA17CB63C}"/>
              </a:ext>
            </a:extLst>
          </p:cNvPr>
          <p:cNvPicPr>
            <a:picLocks noChangeAspect="1" noChangeArrowheads="1"/>
          </p:cNvPicPr>
          <p:nvPr/>
        </p:nvPicPr>
        <p:blipFill>
          <a:blip r:embed="rId33" cstate="print">
            <a:extLst>
              <a:ext uri="{28A0092B-C50C-407E-A947-70E740481C1C}">
                <a14:useLocalDpi xmlns:a14="http://schemas.microsoft.com/office/drawing/2010/main" val="0"/>
              </a:ext>
            </a:extLst>
          </a:blip>
          <a:srcRect/>
          <a:stretch>
            <a:fillRect/>
          </a:stretch>
        </p:blipFill>
        <p:spPr bwMode="auto">
          <a:xfrm>
            <a:off x="4358553" y="2550457"/>
            <a:ext cx="253978" cy="205214"/>
          </a:xfrm>
          <a:prstGeom prst="rect">
            <a:avLst/>
          </a:prstGeom>
          <a:noFill/>
          <a:extLst>
            <a:ext uri="{909E8E84-426E-40DD-AFC4-6F175D3DCCD1}">
              <a14:hiddenFill xmlns:a14="http://schemas.microsoft.com/office/drawing/2010/main">
                <a:solidFill>
                  <a:srgbClr val="FFFFFF"/>
                </a:solidFill>
              </a14:hiddenFill>
            </a:ext>
          </a:extLst>
        </p:spPr>
      </p:pic>
      <p:pic>
        <p:nvPicPr>
          <p:cNvPr id="365" name="Picture 4" descr="Jigsaw puzzle pieces clipart - ClipArt Best - ClipArt Best">
            <a:extLst>
              <a:ext uri="{FF2B5EF4-FFF2-40B4-BE49-F238E27FC236}">
                <a16:creationId xmlns:a16="http://schemas.microsoft.com/office/drawing/2014/main" id="{63C3D0EE-42D6-4D4E-8184-53B69B1F1175}"/>
              </a:ext>
            </a:extLst>
          </p:cNvPr>
          <p:cNvPicPr>
            <a:picLocks noChangeAspect="1" noChangeArrowheads="1"/>
          </p:cNvPicPr>
          <p:nvPr/>
        </p:nvPicPr>
        <p:blipFill>
          <a:blip r:embed="rId33" cstate="print">
            <a:extLst>
              <a:ext uri="{28A0092B-C50C-407E-A947-70E740481C1C}">
                <a14:useLocalDpi xmlns:a14="http://schemas.microsoft.com/office/drawing/2010/main" val="0"/>
              </a:ext>
            </a:extLst>
          </a:blip>
          <a:srcRect/>
          <a:stretch>
            <a:fillRect/>
          </a:stretch>
        </p:blipFill>
        <p:spPr bwMode="auto">
          <a:xfrm>
            <a:off x="6103532" y="7003144"/>
            <a:ext cx="253978" cy="205214"/>
          </a:xfrm>
          <a:prstGeom prst="rect">
            <a:avLst/>
          </a:prstGeom>
          <a:noFill/>
          <a:extLst>
            <a:ext uri="{909E8E84-426E-40DD-AFC4-6F175D3DCCD1}">
              <a14:hiddenFill xmlns:a14="http://schemas.microsoft.com/office/drawing/2010/main">
                <a:solidFill>
                  <a:srgbClr val="FFFFFF"/>
                </a:solidFill>
              </a14:hiddenFill>
            </a:ext>
          </a:extLst>
        </p:spPr>
      </p:pic>
      <p:sp>
        <p:nvSpPr>
          <p:cNvPr id="366" name="Explosion: 8 Points 365">
            <a:extLst>
              <a:ext uri="{FF2B5EF4-FFF2-40B4-BE49-F238E27FC236}">
                <a16:creationId xmlns:a16="http://schemas.microsoft.com/office/drawing/2014/main" id="{D531D9B6-D77E-4B07-9E6A-2BD2FE97EAC4}"/>
              </a:ext>
            </a:extLst>
          </p:cNvPr>
          <p:cNvSpPr/>
          <p:nvPr/>
        </p:nvSpPr>
        <p:spPr>
          <a:xfrm>
            <a:off x="6437700" y="5050465"/>
            <a:ext cx="308802" cy="241379"/>
          </a:xfrm>
          <a:prstGeom prst="irregularSeal1">
            <a:avLst/>
          </a:prstGeom>
          <a:ln w="28575">
            <a:solidFill>
              <a:srgbClr val="FF0000"/>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GB"/>
          </a:p>
        </p:txBody>
      </p:sp>
      <p:pic>
        <p:nvPicPr>
          <p:cNvPr id="367" name="Picture 4" descr="Jigsaw puzzle pieces clipart - ClipArt Best - ClipArt Best">
            <a:extLst>
              <a:ext uri="{FF2B5EF4-FFF2-40B4-BE49-F238E27FC236}">
                <a16:creationId xmlns:a16="http://schemas.microsoft.com/office/drawing/2014/main" id="{62821E3D-89A0-4301-B331-1D475543FC40}"/>
              </a:ext>
            </a:extLst>
          </p:cNvPr>
          <p:cNvPicPr>
            <a:picLocks noChangeAspect="1" noChangeArrowheads="1"/>
          </p:cNvPicPr>
          <p:nvPr/>
        </p:nvPicPr>
        <p:blipFill>
          <a:blip r:embed="rId33" cstate="print">
            <a:extLst>
              <a:ext uri="{28A0092B-C50C-407E-A947-70E740481C1C}">
                <a14:useLocalDpi xmlns:a14="http://schemas.microsoft.com/office/drawing/2010/main" val="0"/>
              </a:ext>
            </a:extLst>
          </a:blip>
          <a:srcRect/>
          <a:stretch>
            <a:fillRect/>
          </a:stretch>
        </p:blipFill>
        <p:spPr bwMode="auto">
          <a:xfrm>
            <a:off x="1072847" y="4232975"/>
            <a:ext cx="253978" cy="205214"/>
          </a:xfrm>
          <a:prstGeom prst="rect">
            <a:avLst/>
          </a:prstGeom>
          <a:noFill/>
          <a:extLst>
            <a:ext uri="{909E8E84-426E-40DD-AFC4-6F175D3DCCD1}">
              <a14:hiddenFill xmlns:a14="http://schemas.microsoft.com/office/drawing/2010/main">
                <a:solidFill>
                  <a:srgbClr val="FFFFFF"/>
                </a:solidFill>
              </a14:hiddenFill>
            </a:ext>
          </a:extLst>
        </p:spPr>
      </p:pic>
      <p:sp>
        <p:nvSpPr>
          <p:cNvPr id="285" name="TextBox 220">
            <a:extLst>
              <a:ext uri="{FF2B5EF4-FFF2-40B4-BE49-F238E27FC236}">
                <a16:creationId xmlns:a16="http://schemas.microsoft.com/office/drawing/2014/main" id="{BB4CB44A-0DCC-4936-83D1-A9EB6F503665}"/>
              </a:ext>
            </a:extLst>
          </p:cNvPr>
          <p:cNvSpPr txBox="1">
            <a:spLocks noChangeArrowheads="1"/>
          </p:cNvSpPr>
          <p:nvPr/>
        </p:nvSpPr>
        <p:spPr bwMode="auto">
          <a:xfrm>
            <a:off x="1363680" y="4907181"/>
            <a:ext cx="1022396" cy="265329"/>
          </a:xfrm>
          <a:prstGeom prst="rect">
            <a:avLst/>
          </a:prstGeom>
          <a:solidFill>
            <a:schemeClr val="bg1"/>
          </a:solidFill>
          <a:ln w="28575">
            <a:solidFill>
              <a:schemeClr val="accent2">
                <a:lumMod val="75000"/>
              </a:schemeClr>
            </a:solidFill>
            <a:prstDash val="sysDash"/>
            <a:miter lim="800000"/>
            <a:headEnd/>
            <a:tailEnd/>
          </a:ln>
        </p:spPr>
        <p:txBody>
          <a:bodyPr wrap="square">
            <a:spAutoFit/>
          </a:bodyPr>
          <a:lstStyle/>
          <a:p>
            <a:pPr algn="ctr"/>
            <a:r>
              <a:rPr lang="en-GB" altLang="en-US" sz="562" b="1" dirty="0"/>
              <a:t>Explicit teaching of vocabulary</a:t>
            </a:r>
          </a:p>
        </p:txBody>
      </p:sp>
    </p:spTree>
    <p:extLst>
      <p:ext uri="{BB962C8B-B14F-4D97-AF65-F5344CB8AC3E}">
        <p14:creationId xmlns:p14="http://schemas.microsoft.com/office/powerpoint/2010/main" val="10339963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2784</TotalTime>
  <Words>1477</Words>
  <Application>Microsoft Office PowerPoint</Application>
  <PresentationFormat>A4 Paper (210x297 mm)</PresentationFormat>
  <Paragraphs>179</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Wingdings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Becky Ashton</dc:creator>
  <cp:lastModifiedBy>Julie Green</cp:lastModifiedBy>
  <cp:revision>229</cp:revision>
  <cp:lastPrinted>2023-09-14T13:41:45Z</cp:lastPrinted>
  <dcterms:created xsi:type="dcterms:W3CDTF">2020-03-04T16:08:47Z</dcterms:created>
  <dcterms:modified xsi:type="dcterms:W3CDTF">2023-10-25T11:32:21Z</dcterms:modified>
</cp:coreProperties>
</file>